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7" r:id="rId2"/>
    <p:sldId id="267" r:id="rId3"/>
    <p:sldId id="304" r:id="rId4"/>
    <p:sldId id="440" r:id="rId5"/>
    <p:sldId id="269" r:id="rId6"/>
    <p:sldId id="441" r:id="rId7"/>
    <p:sldId id="443" r:id="rId8"/>
    <p:sldId id="442" r:id="rId9"/>
    <p:sldId id="444" r:id="rId10"/>
    <p:sldId id="445" r:id="rId11"/>
    <p:sldId id="446" r:id="rId12"/>
    <p:sldId id="448" r:id="rId13"/>
    <p:sldId id="447" r:id="rId14"/>
    <p:sldId id="449" r:id="rId15"/>
    <p:sldId id="450" r:id="rId16"/>
    <p:sldId id="451" r:id="rId17"/>
    <p:sldId id="453" r:id="rId18"/>
    <p:sldId id="454" r:id="rId19"/>
    <p:sldId id="455" r:id="rId20"/>
    <p:sldId id="452" r:id="rId21"/>
    <p:sldId id="456" r:id="rId22"/>
    <p:sldId id="457" r:id="rId23"/>
    <p:sldId id="459" r:id="rId24"/>
    <p:sldId id="460" r:id="rId25"/>
    <p:sldId id="458" r:id="rId26"/>
  </p:sldIdLst>
  <p:sldSz cx="9144000" cy="6858000" type="screen4x3"/>
  <p:notesSz cx="6858000" cy="92964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abriela Villasana" initials="GV" lastIdx="7" clrIdx="0">
    <p:extLst>
      <p:ext uri="{19B8F6BF-5375-455C-9EA6-DF929625EA0E}">
        <p15:presenceInfo xmlns:p15="http://schemas.microsoft.com/office/powerpoint/2012/main" userId="S-1-5-21-2279149308-4049138064-3808795563-569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00FF"/>
    <a:srgbClr val="FAF4FE"/>
    <a:srgbClr val="EED3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94" autoAdjust="0"/>
    <p:restoredTop sz="94660"/>
  </p:normalViewPr>
  <p:slideViewPr>
    <p:cSldViewPr>
      <p:cViewPr varScale="1">
        <p:scale>
          <a:sx n="72" d="100"/>
          <a:sy n="72" d="100"/>
        </p:scale>
        <p:origin x="450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904"/>
    </p:cViewPr>
  </p:sorterViewPr>
  <p:notesViewPr>
    <p:cSldViewPr>
      <p:cViewPr varScale="1">
        <p:scale>
          <a:sx n="55" d="100"/>
          <a:sy n="55" d="100"/>
        </p:scale>
        <p:origin x="285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E5635E-9ABF-40DD-9E12-BDCFF9418F13}" type="datetimeFigureOut">
              <a:rPr lang="es-MX" smtClean="0"/>
              <a:t>07/04/2020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382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73892"/>
            <a:ext cx="5486400" cy="366045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829968"/>
            <a:ext cx="297180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829968"/>
            <a:ext cx="297180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341432-73AE-4CB8-90B6-78AEC07B853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12236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6165E1DC-F553-4AF0-8C0F-B9DD4D8122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7869" b="3778"/>
          <a:stretch/>
        </p:blipFill>
        <p:spPr>
          <a:xfrm>
            <a:off x="-4700" y="15570"/>
            <a:ext cx="9144000" cy="6909665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484784"/>
            <a:ext cx="7772400" cy="1470025"/>
          </a:xfrm>
        </p:spPr>
        <p:txBody>
          <a:bodyPr/>
          <a:lstStyle>
            <a:lvl1pPr algn="ctr">
              <a:defRPr sz="3600"/>
            </a:lvl1pPr>
          </a:lstStyle>
          <a:p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28498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dirty="0"/>
              <a:t>Haga clic para modificar el estilo de subtítulo del patrón</a:t>
            </a:r>
            <a:endParaRPr lang="es-MX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DE6A6EF-0590-49D4-B96B-BE68297AE5FF}" type="datetimeFigureOut">
              <a:rPr lang="es-MX" smtClean="0"/>
              <a:pPr/>
              <a:t>07/04/2020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7743854-5101-4F24-A7BC-64C8C4179B32}" type="slidenum">
              <a:rPr lang="es-MX" smtClean="0"/>
              <a:pPr/>
              <a:t>‹Nº›</a:t>
            </a:fld>
            <a:endParaRPr lang="es-MX"/>
          </a:p>
        </p:txBody>
      </p:sp>
      <p:pic>
        <p:nvPicPr>
          <p:cNvPr id="8" name="Picture 2" descr="C:\Users\alfredo.delatorre\Desktop\MANUAL DE IMAGEN\SECRETARÍA DE INNOVACION Y DESARROLLO ECONÓMICO\01 EDITABLES\Secretaria de Innovacion y Desarrollo Economico.png">
            <a:extLst>
              <a:ext uri="{FF2B5EF4-FFF2-40B4-BE49-F238E27FC236}">
                <a16:creationId xmlns:a16="http://schemas.microsoft.com/office/drawing/2014/main" id="{EF513001-889E-4092-A4B9-17548C7D2A2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4199" y="390140"/>
            <a:ext cx="2875601" cy="72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escaner\Desktop\Unidos Logo -CMYK -Horizontal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654" y="382907"/>
            <a:ext cx="2170930" cy="731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escaner\Desktop\PDECH-01.pn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00" y="247745"/>
            <a:ext cx="2550022" cy="1009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DE6A6EF-0590-49D4-B96B-BE68297AE5FF}" type="datetimeFigureOut">
              <a:rPr lang="es-MX" smtClean="0"/>
              <a:pPr/>
              <a:t>07/04/2020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7743854-5101-4F24-A7BC-64C8C4179B32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980728"/>
            <a:ext cx="2057400" cy="514543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980728"/>
            <a:ext cx="6019800" cy="514543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DE6A6EF-0590-49D4-B96B-BE68297AE5FF}" type="datetimeFigureOut">
              <a:rPr lang="es-MX" smtClean="0"/>
              <a:pPr/>
              <a:t>07/04/2020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7743854-5101-4F24-A7BC-64C8C4179B32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06083" y="118943"/>
            <a:ext cx="6247117" cy="625867"/>
          </a:xfrm>
        </p:spPr>
        <p:txBody>
          <a:bodyPr>
            <a:noAutofit/>
          </a:bodyPr>
          <a:lstStyle>
            <a:lvl1pPr algn="l"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06083" y="1001468"/>
            <a:ext cx="8380717" cy="487580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MX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2611570" y="6356350"/>
            <a:ext cx="952318" cy="365125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5DE6A6EF-0590-49D4-B96B-BE68297AE5FF}" type="datetimeFigureOut">
              <a:rPr lang="es-MX" smtClean="0"/>
              <a:pPr/>
              <a:t>07/04/2020</a:t>
            </a:fld>
            <a:endParaRPr lang="es-MX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707904" y="6356350"/>
            <a:ext cx="2311896" cy="365125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endParaRPr lang="es-MX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110808" y="6356350"/>
            <a:ext cx="1255104" cy="365125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77743854-5101-4F24-A7BC-64C8C4179B32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29EDA06D-3BE6-4368-858C-2954F30221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7869" b="3778"/>
          <a:stretch/>
        </p:blipFill>
        <p:spPr>
          <a:xfrm>
            <a:off x="0" y="0"/>
            <a:ext cx="9144000" cy="6889481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751" y="1566940"/>
            <a:ext cx="7772400" cy="1362075"/>
          </a:xfrm>
        </p:spPr>
        <p:txBody>
          <a:bodyPr anchor="t">
            <a:normAutofit/>
          </a:bodyPr>
          <a:lstStyle>
            <a:lvl1pPr algn="ctr">
              <a:defRPr sz="3000" b="1" cap="all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022273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DE6A6EF-0590-49D4-B96B-BE68297AE5FF}" type="datetimeFigureOut">
              <a:rPr lang="es-MX" smtClean="0"/>
              <a:pPr/>
              <a:t>07/04/2020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s-MX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7743854-5101-4F24-A7BC-64C8C4179B32}" type="slidenum">
              <a:rPr lang="es-MX" smtClean="0"/>
              <a:pPr/>
              <a:t>‹Nº›</a:t>
            </a:fld>
            <a:endParaRPr lang="es-MX"/>
          </a:p>
        </p:txBody>
      </p:sp>
      <p:pic>
        <p:nvPicPr>
          <p:cNvPr id="8" name="Picture 2" descr="C:\Users\alfredo.delatorre\Desktop\MANUAL DE IMAGEN\SECRETARÍA DE INNOVACION Y DESARROLLO ECONÓMICO\01 EDITABLES\Secretaria de Innovacion y Desarrollo Economico.png">
            <a:extLst>
              <a:ext uri="{FF2B5EF4-FFF2-40B4-BE49-F238E27FC236}">
                <a16:creationId xmlns:a16="http://schemas.microsoft.com/office/drawing/2014/main" id="{DCE2C385-49F1-4A33-97BE-0ED9F2E8CBD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2875601" cy="72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6 Imagen" descr="K:\JAVIER\Logos PICH\Logotipo PROMOTORA DE LA INDUSTRIA CHIHUAHUENSE\LOGOTIPO PROMOTORA DE LA INDUSTRIA CHIHUAHUENSE\01 EDITABLES\Logotipo PROMOTORA DE LA INDUSTRIA CHIHUAHUENSE-01.png">
            <a:extLst>
              <a:ext uri="{FF2B5EF4-FFF2-40B4-BE49-F238E27FC236}">
                <a16:creationId xmlns:a16="http://schemas.microsoft.com/office/drawing/2014/main" id="{C8B467F6-AC74-460C-99FF-65E9E15EB152}"/>
              </a:ext>
            </a:extLst>
          </p:cNvPr>
          <p:cNvPicPr/>
          <p:nvPr userDrawn="1"/>
        </p:nvPicPr>
        <p:blipFill>
          <a:blip r:embed="rId4" cstate="print"/>
          <a:srcRect l="7669" t="21579" r="13599" b="22632"/>
          <a:stretch>
            <a:fillRect/>
          </a:stretch>
        </p:blipFill>
        <p:spPr bwMode="auto">
          <a:xfrm>
            <a:off x="3625202" y="451620"/>
            <a:ext cx="2386958" cy="895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40 Imagen" descr="C:\Users\javier.marrufo\AppData\Local\Microsoft\Windows\Temporary Internet Files\Content.Outlook\J188NABQ\Chihuahua Gobierno del Estado AMANECE horiz.jpg">
            <a:extLst>
              <a:ext uri="{FF2B5EF4-FFF2-40B4-BE49-F238E27FC236}">
                <a16:creationId xmlns:a16="http://schemas.microsoft.com/office/drawing/2014/main" id="{9E7A4AE0-F366-4246-8DA0-47623FDACEA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60991" y="539571"/>
            <a:ext cx="2084281" cy="751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DE6A6EF-0590-49D4-B96B-BE68297AE5FF}" type="datetimeFigureOut">
              <a:rPr lang="es-MX" smtClean="0"/>
              <a:pPr/>
              <a:t>07/04/2020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7743854-5101-4F24-A7BC-64C8C4179B32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DE6A6EF-0590-49D4-B96B-BE68297AE5FF}" type="datetimeFigureOut">
              <a:rPr lang="es-MX" smtClean="0"/>
              <a:pPr/>
              <a:t>07/04/2020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7743854-5101-4F24-A7BC-64C8C4179B32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DE6A6EF-0590-49D4-B96B-BE68297AE5FF}" type="datetimeFigureOut">
              <a:rPr lang="es-MX" smtClean="0"/>
              <a:pPr/>
              <a:t>07/04/2020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7743854-5101-4F24-A7BC-64C8C4179B32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DE6A6EF-0590-49D4-B96B-BE68297AE5FF}" type="datetimeFigureOut">
              <a:rPr lang="es-MX" smtClean="0"/>
              <a:pPr/>
              <a:t>07/04/2020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7743854-5101-4F24-A7BC-64C8C4179B32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967289"/>
            <a:ext cx="3008313" cy="10215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980728"/>
            <a:ext cx="5111750" cy="51454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MX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2219027"/>
            <a:ext cx="3008313" cy="39071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dirty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DE6A6EF-0590-49D4-B96B-BE68297AE5FF}" type="datetimeFigureOut">
              <a:rPr lang="es-MX" smtClean="0"/>
              <a:pPr/>
              <a:t>07/04/2020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7743854-5101-4F24-A7BC-64C8C4179B32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980727"/>
            <a:ext cx="5486400" cy="374684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DE6A6EF-0590-49D4-B96B-BE68297AE5FF}" type="datetimeFigureOut">
              <a:rPr lang="es-MX" smtClean="0"/>
              <a:pPr/>
              <a:t>07/04/2020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7743854-5101-4F24-A7BC-64C8C4179B32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DB159F7D-B246-42D0-BA3F-75A6674D1B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/>
          <a:srcRect l="43306" t="640" r="17882" b="48358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9 Rectángulo">
            <a:extLst>
              <a:ext uri="{FF2B5EF4-FFF2-40B4-BE49-F238E27FC236}">
                <a16:creationId xmlns:a16="http://schemas.microsoft.com/office/drawing/2014/main" id="{EB2CA4D2-0852-47D2-9108-D72200422B7C}"/>
              </a:ext>
            </a:extLst>
          </p:cNvPr>
          <p:cNvSpPr/>
          <p:nvPr userDrawn="1"/>
        </p:nvSpPr>
        <p:spPr>
          <a:xfrm>
            <a:off x="0" y="836712"/>
            <a:ext cx="8820472" cy="45719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230832" y="-27384"/>
            <a:ext cx="6559726" cy="82495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79511" y="980728"/>
            <a:ext cx="8658405" cy="44907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MX" dirty="0"/>
          </a:p>
        </p:txBody>
      </p:sp>
      <p:sp>
        <p:nvSpPr>
          <p:cNvPr id="12" name="3 Marcador de fecha">
            <a:extLst>
              <a:ext uri="{FF2B5EF4-FFF2-40B4-BE49-F238E27FC236}">
                <a16:creationId xmlns:a16="http://schemas.microsoft.com/office/drawing/2014/main" id="{0124B19B-993F-4970-89BF-3D8DE8B6E9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611570" y="6356350"/>
            <a:ext cx="952318" cy="365125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5DE6A6EF-0590-49D4-B96B-BE68297AE5FF}" type="datetimeFigureOut">
              <a:rPr lang="es-MX" smtClean="0"/>
              <a:pPr/>
              <a:t>07/04/2020</a:t>
            </a:fld>
            <a:endParaRPr lang="es-MX" dirty="0"/>
          </a:p>
        </p:txBody>
      </p:sp>
      <p:sp>
        <p:nvSpPr>
          <p:cNvPr id="13" name="4 Marcador de pie de página">
            <a:extLst>
              <a:ext uri="{FF2B5EF4-FFF2-40B4-BE49-F238E27FC236}">
                <a16:creationId xmlns:a16="http://schemas.microsoft.com/office/drawing/2014/main" id="{90DE5D04-5198-4697-B452-621B64C488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707904" y="6356350"/>
            <a:ext cx="2311896" cy="365125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endParaRPr lang="es-MX" dirty="0"/>
          </a:p>
        </p:txBody>
      </p:sp>
      <p:sp>
        <p:nvSpPr>
          <p:cNvPr id="14" name="5 Marcador de número de diapositiva">
            <a:extLst>
              <a:ext uri="{FF2B5EF4-FFF2-40B4-BE49-F238E27FC236}">
                <a16:creationId xmlns:a16="http://schemas.microsoft.com/office/drawing/2014/main" id="{28A1F0CA-826D-4DC7-8A30-6C9D6C394D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110808" y="6356350"/>
            <a:ext cx="1255104" cy="365125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77743854-5101-4F24-A7BC-64C8C4179B32}" type="slidenum">
              <a:rPr lang="es-MX" smtClean="0"/>
              <a:pPr/>
              <a:t>‹Nº›</a:t>
            </a:fld>
            <a:endParaRPr lang="es-MX"/>
          </a:p>
        </p:txBody>
      </p:sp>
      <p:pic>
        <p:nvPicPr>
          <p:cNvPr id="2050" name="Picture 2" descr="C:\Users\escaner\Desktop\Secretaria de Innovacion y Desarrollo Economico.pn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95" y="6130196"/>
            <a:ext cx="2559389" cy="655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escaner\Desktop\Unidos Logo -CMYK -Horizontal.png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6787" y="6165304"/>
            <a:ext cx="1642645" cy="553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escaner\Desktop\PDECH-01.png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-27384"/>
            <a:ext cx="2299240" cy="910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000" b="1" kern="1200">
          <a:solidFill>
            <a:schemeClr val="tx1">
              <a:lumMod val="50000"/>
              <a:lumOff val="50000"/>
            </a:schemeClr>
          </a:solidFill>
          <a:latin typeface="Gotham Bold" pitchFamily="50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Gotham Medium" pitchFamily="50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Gotham Medium" pitchFamily="50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Gotham Medium" pitchFamily="50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Gotham Medium" pitchFamily="50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Gotham Medium" pitchFamily="50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755576" y="1772816"/>
            <a:ext cx="7632848" cy="145424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defTabSz="828675">
              <a:spcBef>
                <a:spcPct val="50000"/>
              </a:spcBef>
            </a:pPr>
            <a:r>
              <a:rPr lang="es-MX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Gotham Bold" pitchFamily="50" charset="0"/>
                <a:cs typeface="Arial" panose="020B0604020202020204" pitchFamily="34" charset="0"/>
              </a:rPr>
              <a:t>Comité Técnico</a:t>
            </a:r>
          </a:p>
          <a:p>
            <a:pPr algn="ctr" defTabSz="828675">
              <a:spcBef>
                <a:spcPct val="50000"/>
              </a:spcBef>
            </a:pPr>
            <a:endParaRPr lang="es-MX" sz="1100" b="1" dirty="0">
              <a:solidFill>
                <a:schemeClr val="tx1">
                  <a:lumMod val="65000"/>
                  <a:lumOff val="35000"/>
                </a:schemeClr>
              </a:solidFill>
              <a:latin typeface="Gotham Bold" pitchFamily="50" charset="0"/>
              <a:cs typeface="Arial" panose="020B0604020202020204" pitchFamily="34" charset="0"/>
            </a:endParaRPr>
          </a:p>
          <a:p>
            <a:pPr algn="ctr" defTabSz="828675">
              <a:spcBef>
                <a:spcPct val="50000"/>
              </a:spcBef>
            </a:pPr>
            <a:r>
              <a:rPr lang="es-MX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Gotham Bold" pitchFamily="50" charset="0"/>
                <a:cs typeface="Arial" panose="020B0604020202020204" pitchFamily="34" charset="0"/>
              </a:rPr>
              <a:t>Primera Sesión Ordinaria </a:t>
            </a:r>
          </a:p>
        </p:txBody>
      </p:sp>
      <p:sp>
        <p:nvSpPr>
          <p:cNvPr id="13" name="Subtítulo 12">
            <a:extLst>
              <a:ext uri="{FF2B5EF4-FFF2-40B4-BE49-F238E27FC236}">
                <a16:creationId xmlns:a16="http://schemas.microsoft.com/office/drawing/2014/main" id="{4DFAE134-E063-4AC1-8C66-1DC1BA9FCC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861048"/>
            <a:ext cx="6400800" cy="792088"/>
          </a:xfrm>
        </p:spPr>
        <p:txBody>
          <a:bodyPr>
            <a:normAutofit/>
          </a:bodyPr>
          <a:lstStyle/>
          <a:p>
            <a:r>
              <a:rPr lang="en-US" sz="2000" b="1" dirty="0">
                <a:latin typeface="Gotham Bold" pitchFamily="50" charset="0"/>
                <a:cs typeface="Arial" panose="020B0604020202020204" pitchFamily="34" charset="0"/>
              </a:rPr>
              <a:t>15 de </a:t>
            </a:r>
            <a:r>
              <a:rPr lang="en-US" sz="2000" b="1" dirty="0" err="1">
                <a:latin typeface="Gotham Bold" pitchFamily="50" charset="0"/>
                <a:cs typeface="Arial" panose="020B0604020202020204" pitchFamily="34" charset="0"/>
              </a:rPr>
              <a:t>abril</a:t>
            </a:r>
            <a:r>
              <a:rPr lang="en-US" sz="2000" b="1" dirty="0">
                <a:latin typeface="Gotham Bold" pitchFamily="50" charset="0"/>
                <a:cs typeface="Arial" panose="020B0604020202020204" pitchFamily="34" charset="0"/>
              </a:rPr>
              <a:t> de 2020</a:t>
            </a:r>
            <a:endParaRPr lang="es-MX" sz="2000" b="1" dirty="0">
              <a:latin typeface="Gotham Bold" pitchFamily="50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50140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161764" y="836712"/>
            <a:ext cx="8820472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just"/>
            <a:r>
              <a:rPr lang="es-MX" dirty="0"/>
              <a:t>Derivado de la </a:t>
            </a:r>
            <a:r>
              <a:rPr lang="es-MX" b="1" dirty="0"/>
              <a:t>contingencia sanitaria </a:t>
            </a:r>
            <a:r>
              <a:rPr lang="es-MX" dirty="0"/>
              <a:t>ocasionada por el coronavirus y los efectos económicos a nivel mundial, Promotora para el Desarrollo Económico de Chihuahua </a:t>
            </a:r>
            <a:r>
              <a:rPr lang="es-MX" b="1" dirty="0"/>
              <a:t>(PRODECH</a:t>
            </a:r>
            <a:r>
              <a:rPr lang="es-MX" dirty="0"/>
              <a:t>) </a:t>
            </a:r>
            <a:r>
              <a:rPr lang="es-MX" b="1" dirty="0"/>
              <a:t>propone</a:t>
            </a:r>
            <a:r>
              <a:rPr lang="es-MX" dirty="0"/>
              <a:t> la siguiente acción, enmarcada dentro de el sector de ocupación temporal del “</a:t>
            </a:r>
            <a:r>
              <a:rPr lang="es-MX" b="1" dirty="0"/>
              <a:t>Plan Emergente de Apoyo y Protección a la Salud, Empleo e Ingreso familiar</a:t>
            </a:r>
            <a:r>
              <a:rPr lang="es-MX" dirty="0"/>
              <a:t>” para contribuir a la reactivación del sector económico en el Estado de Chihuahua, como parte del paquete de estímulos implementado por Gobierno del Estado:</a:t>
            </a:r>
          </a:p>
          <a:p>
            <a:pPr algn="just"/>
            <a:r>
              <a:rPr lang="es-MX" dirty="0"/>
              <a:t> </a:t>
            </a:r>
          </a:p>
          <a:p>
            <a:pPr algn="just"/>
            <a:r>
              <a:rPr lang="es-MX" dirty="0"/>
              <a:t>Se propone </a:t>
            </a:r>
            <a:r>
              <a:rPr lang="es-MX" b="1" dirty="0"/>
              <a:t>contratar a personal eventual </a:t>
            </a:r>
            <a:r>
              <a:rPr lang="es-MX" dirty="0"/>
              <a:t>para la realización de obras de </a:t>
            </a:r>
            <a:r>
              <a:rPr lang="es-MX" b="1" dirty="0"/>
              <a:t>mantenimiento y mejoramiento extraordinario de los parques industriales</a:t>
            </a:r>
            <a:r>
              <a:rPr lang="es-MX" dirty="0"/>
              <a:t>. Llevando a cabo una contratación eventual de una cuadrilla de aproximadamente </a:t>
            </a:r>
            <a:r>
              <a:rPr lang="es-MX" b="1" dirty="0"/>
              <a:t>30 a 40 empleados </a:t>
            </a:r>
            <a:r>
              <a:rPr lang="es-MX" dirty="0"/>
              <a:t>por un periodo aproximado de entre </a:t>
            </a:r>
            <a:r>
              <a:rPr lang="es-MX" b="1" dirty="0"/>
              <a:t>3 a 5 meses</a:t>
            </a:r>
            <a:r>
              <a:rPr lang="es-MX" dirty="0"/>
              <a:t>. Esta inversión mejorará las condiciones de competitividad de los parques industriales en el estado, a la vez que se incentiva la generación de empleo temporal durante y posterior a la contingencia. </a:t>
            </a:r>
          </a:p>
          <a:p>
            <a:pPr algn="just"/>
            <a:endParaRPr lang="es-MX" dirty="0"/>
          </a:p>
          <a:p>
            <a:pPr algn="just"/>
            <a:r>
              <a:rPr lang="es-MX" dirty="0"/>
              <a:t>Del mismo modo se propone </a:t>
            </a:r>
            <a:r>
              <a:rPr lang="es-MX" b="1" dirty="0"/>
              <a:t>incrementar los elementos de vigilancia </a:t>
            </a:r>
            <a:r>
              <a:rPr lang="es-MX" dirty="0"/>
              <a:t>de los parques para ofrecer </a:t>
            </a:r>
            <a:r>
              <a:rPr lang="es-MX" b="1" dirty="0"/>
              <a:t>mayor seguridad a las empresas</a:t>
            </a:r>
            <a:r>
              <a:rPr lang="es-MX" dirty="0"/>
              <a:t>. Esta inversión se llevará a cabo con </a:t>
            </a:r>
            <a:r>
              <a:rPr lang="es-MX" b="1" dirty="0"/>
              <a:t>recursos propios del organismo </a:t>
            </a:r>
            <a:r>
              <a:rPr lang="es-MX" dirty="0"/>
              <a:t>por lo que </a:t>
            </a:r>
            <a:r>
              <a:rPr lang="es-MX" b="1" dirty="0"/>
              <a:t>no se impactará en los precios </a:t>
            </a:r>
            <a:r>
              <a:rPr lang="es-MX" dirty="0"/>
              <a:t>de servicios que cubren las empresas.</a:t>
            </a:r>
            <a:r>
              <a:rPr lang="es-ES" sz="1600" dirty="0">
                <a:latin typeface="Gotham Medium" pitchFamily="50" charset="0"/>
              </a:rPr>
              <a:t>	</a:t>
            </a:r>
            <a:endParaRPr lang="es-MX" sz="1600" dirty="0">
              <a:latin typeface="Gotham Medium" pitchFamily="50" charset="0"/>
            </a:endParaRPr>
          </a:p>
        </p:txBody>
      </p:sp>
      <p:sp>
        <p:nvSpPr>
          <p:cNvPr id="15" name="14 CuadroTexto"/>
          <p:cNvSpPr txBox="1"/>
          <p:nvPr/>
        </p:nvSpPr>
        <p:spPr>
          <a:xfrm>
            <a:off x="0" y="44624"/>
            <a:ext cx="6768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>
                <a:solidFill>
                  <a:schemeClr val="accent1">
                    <a:lumMod val="75000"/>
                  </a:schemeClr>
                </a:solidFill>
                <a:latin typeface="Gotham Medium" pitchFamily="50" charset="0"/>
                <a:cs typeface="Calibri" panose="020F0502020204030204" pitchFamily="34" charset="0"/>
              </a:rPr>
              <a:t>2. </a:t>
            </a:r>
            <a:r>
              <a:rPr lang="es-ES" b="1" dirty="0">
                <a:solidFill>
                  <a:schemeClr val="accent1">
                    <a:lumMod val="75000"/>
                  </a:schemeClr>
                </a:solidFill>
                <a:latin typeface="Gotham Medium" pitchFamily="50" charset="0"/>
                <a:cs typeface="Calibri" panose="020F0502020204030204" pitchFamily="34" charset="0"/>
              </a:rPr>
              <a:t>Programa de empleo temporal para mejora de infraestructura</a:t>
            </a:r>
            <a:endParaRPr lang="es-MX" b="1" dirty="0">
              <a:solidFill>
                <a:schemeClr val="accent1">
                  <a:lumMod val="75000"/>
                </a:schemeClr>
              </a:solidFill>
              <a:latin typeface="Gotham Medium" pitchFamily="50" charset="0"/>
              <a:cs typeface="Calibri" panose="020F0502020204030204" pitchFamily="34" charset="0"/>
            </a:endParaRPr>
          </a:p>
        </p:txBody>
      </p:sp>
      <p:sp>
        <p:nvSpPr>
          <p:cNvPr id="8" name="9 Rectángulo">
            <a:extLst>
              <a:ext uri="{FF2B5EF4-FFF2-40B4-BE49-F238E27FC236}">
                <a16:creationId xmlns:a16="http://schemas.microsoft.com/office/drawing/2014/main" id="{B7788E99-DA48-4653-BF02-AB94186BA98B}"/>
              </a:ext>
            </a:extLst>
          </p:cNvPr>
          <p:cNvSpPr/>
          <p:nvPr/>
        </p:nvSpPr>
        <p:spPr>
          <a:xfrm>
            <a:off x="0" y="836712"/>
            <a:ext cx="8820472" cy="45719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095592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161764" y="836712"/>
            <a:ext cx="8820472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r>
              <a:rPr lang="es-MX" b="1" dirty="0"/>
              <a:t>Acciones requeridas para implementación:</a:t>
            </a:r>
            <a:r>
              <a:rPr lang="es-MX" dirty="0"/>
              <a:t> Reestructura presupuestal de PRODECH, ajuste de contratos de outsourcing, posiblemente licitaciones de contratos de servicio.</a:t>
            </a:r>
          </a:p>
          <a:p>
            <a:r>
              <a:rPr lang="es-MX" dirty="0"/>
              <a:t> </a:t>
            </a:r>
          </a:p>
          <a:p>
            <a:r>
              <a:rPr lang="es-MX" b="1" dirty="0"/>
              <a:t>Impacto económico directo:</a:t>
            </a:r>
            <a:r>
              <a:rPr lang="es-MX" dirty="0"/>
              <a:t> Estimado aproximadamente </a:t>
            </a:r>
            <a:r>
              <a:rPr lang="es-MX" b="1" dirty="0"/>
              <a:t>4 Millones de pesos directos </a:t>
            </a:r>
            <a:r>
              <a:rPr lang="es-MX" dirty="0"/>
              <a:t>en sueldos y salarios a población vulnerable que se quedarán sin empleo en este periodo de no ser por este programa.</a:t>
            </a:r>
          </a:p>
          <a:p>
            <a:r>
              <a:rPr lang="es-MX" dirty="0"/>
              <a:t> </a:t>
            </a:r>
          </a:p>
          <a:p>
            <a:r>
              <a:rPr lang="es-MX" dirty="0"/>
              <a:t>La mejora en las condiciones de los parques, incrementará la retención de las empresas ya instaladas en dichos complejos industriales, proporcionándoles un incentivo indirecto para no cerrar o reubicar sus operaciones protegiendo el empleo de los trabajadores.</a:t>
            </a:r>
          </a:p>
          <a:p>
            <a:r>
              <a:rPr lang="es-MX" dirty="0"/>
              <a:t> </a:t>
            </a:r>
          </a:p>
          <a:p>
            <a:r>
              <a:rPr lang="es-MX" b="1" dirty="0"/>
              <a:t>Sectores impactados:</a:t>
            </a:r>
            <a:r>
              <a:rPr lang="es-MX" dirty="0"/>
              <a:t> Toda la industria instalada en parques industriales de PRODECH (300 empresas que emplean a 50 mil trabajadores directos) en sectores automotriz aeroespacial, dispositivos médicos, servicios, eléctrico-electrónico, metalmecánica, etc.</a:t>
            </a:r>
          </a:p>
          <a:p>
            <a:r>
              <a:rPr lang="es-MX" dirty="0"/>
              <a:t> </a:t>
            </a:r>
          </a:p>
          <a:p>
            <a:r>
              <a:rPr lang="es-MX" b="1" dirty="0"/>
              <a:t>Tiempo de Ejecución:</a:t>
            </a:r>
            <a:r>
              <a:rPr lang="es-MX" dirty="0"/>
              <a:t> 1 a 5 meses</a:t>
            </a:r>
          </a:p>
        </p:txBody>
      </p:sp>
      <p:sp>
        <p:nvSpPr>
          <p:cNvPr id="15" name="14 CuadroTexto"/>
          <p:cNvSpPr txBox="1"/>
          <p:nvPr/>
        </p:nvSpPr>
        <p:spPr>
          <a:xfrm>
            <a:off x="0" y="44624"/>
            <a:ext cx="6768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>
                <a:solidFill>
                  <a:schemeClr val="accent1">
                    <a:lumMod val="75000"/>
                  </a:schemeClr>
                </a:solidFill>
                <a:latin typeface="Gotham Medium" pitchFamily="50" charset="0"/>
                <a:cs typeface="Calibri" panose="020F0502020204030204" pitchFamily="34" charset="0"/>
              </a:rPr>
              <a:t>2. </a:t>
            </a:r>
            <a:r>
              <a:rPr lang="es-ES" b="1" dirty="0">
                <a:solidFill>
                  <a:schemeClr val="accent1">
                    <a:lumMod val="75000"/>
                  </a:schemeClr>
                </a:solidFill>
                <a:latin typeface="Gotham Medium" pitchFamily="50" charset="0"/>
                <a:cs typeface="Calibri" panose="020F0502020204030204" pitchFamily="34" charset="0"/>
              </a:rPr>
              <a:t>Programa de empleo temporal para mejora de infraestructura</a:t>
            </a:r>
            <a:endParaRPr lang="es-MX" b="1" dirty="0">
              <a:solidFill>
                <a:schemeClr val="accent1">
                  <a:lumMod val="75000"/>
                </a:schemeClr>
              </a:solidFill>
              <a:latin typeface="Gotham Medium" pitchFamily="50" charset="0"/>
              <a:cs typeface="Calibri" panose="020F0502020204030204" pitchFamily="34" charset="0"/>
            </a:endParaRPr>
          </a:p>
        </p:txBody>
      </p:sp>
      <p:sp>
        <p:nvSpPr>
          <p:cNvPr id="8" name="9 Rectángulo">
            <a:extLst>
              <a:ext uri="{FF2B5EF4-FFF2-40B4-BE49-F238E27FC236}">
                <a16:creationId xmlns:a16="http://schemas.microsoft.com/office/drawing/2014/main" id="{B7788E99-DA48-4653-BF02-AB94186BA98B}"/>
              </a:ext>
            </a:extLst>
          </p:cNvPr>
          <p:cNvSpPr/>
          <p:nvPr/>
        </p:nvSpPr>
        <p:spPr>
          <a:xfrm>
            <a:off x="0" y="836712"/>
            <a:ext cx="8820472" cy="45719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688375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161764" y="836712"/>
            <a:ext cx="8820472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s-MX" dirty="0"/>
          </a:p>
        </p:txBody>
      </p:sp>
      <p:sp>
        <p:nvSpPr>
          <p:cNvPr id="15" name="14 CuadroTexto"/>
          <p:cNvSpPr txBox="1"/>
          <p:nvPr/>
        </p:nvSpPr>
        <p:spPr>
          <a:xfrm>
            <a:off x="0" y="44624"/>
            <a:ext cx="6768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>
                <a:solidFill>
                  <a:schemeClr val="accent1">
                    <a:lumMod val="75000"/>
                  </a:schemeClr>
                </a:solidFill>
                <a:latin typeface="Gotham Medium" pitchFamily="50" charset="0"/>
                <a:cs typeface="Calibri" panose="020F0502020204030204" pitchFamily="34" charset="0"/>
              </a:rPr>
              <a:t>2. </a:t>
            </a:r>
            <a:r>
              <a:rPr lang="es-ES" b="1" dirty="0">
                <a:solidFill>
                  <a:schemeClr val="accent1">
                    <a:lumMod val="75000"/>
                  </a:schemeClr>
                </a:solidFill>
                <a:latin typeface="Gotham Medium" pitchFamily="50" charset="0"/>
                <a:cs typeface="Calibri" panose="020F0502020204030204" pitchFamily="34" charset="0"/>
              </a:rPr>
              <a:t>Programa de empleo temporal para mejora de infraestructura</a:t>
            </a:r>
            <a:endParaRPr lang="es-MX" b="1" dirty="0">
              <a:solidFill>
                <a:schemeClr val="accent1">
                  <a:lumMod val="75000"/>
                </a:schemeClr>
              </a:solidFill>
              <a:latin typeface="Gotham Medium" pitchFamily="50" charset="0"/>
              <a:cs typeface="Calibri" panose="020F0502020204030204" pitchFamily="34" charset="0"/>
            </a:endParaRPr>
          </a:p>
        </p:txBody>
      </p:sp>
      <p:sp>
        <p:nvSpPr>
          <p:cNvPr id="8" name="9 Rectángulo">
            <a:extLst>
              <a:ext uri="{FF2B5EF4-FFF2-40B4-BE49-F238E27FC236}">
                <a16:creationId xmlns:a16="http://schemas.microsoft.com/office/drawing/2014/main" id="{B7788E99-DA48-4653-BF02-AB94186BA98B}"/>
              </a:ext>
            </a:extLst>
          </p:cNvPr>
          <p:cNvSpPr/>
          <p:nvPr/>
        </p:nvSpPr>
        <p:spPr>
          <a:xfrm>
            <a:off x="0" y="836712"/>
            <a:ext cx="8820472" cy="45719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25BF6002-F809-4FD9-BA47-E17D355620AE}"/>
              </a:ext>
            </a:extLst>
          </p:cNvPr>
          <p:cNvSpPr txBox="1"/>
          <p:nvPr/>
        </p:nvSpPr>
        <p:spPr>
          <a:xfrm>
            <a:off x="0" y="26504"/>
            <a:ext cx="9144000" cy="681337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MX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58A43FC-C4F3-4150-A304-F999C2C2B6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0236" y="0"/>
            <a:ext cx="58035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0492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161764" y="836712"/>
            <a:ext cx="8820472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r>
              <a:rPr lang="es-MX" b="1" dirty="0"/>
              <a:t>PUNTO DE ACUERDO:</a:t>
            </a:r>
            <a:endParaRPr lang="es-MX" dirty="0"/>
          </a:p>
          <a:p>
            <a:r>
              <a:rPr lang="es-MX" b="1" dirty="0"/>
              <a:t> </a:t>
            </a:r>
            <a:endParaRPr lang="es-MX" dirty="0"/>
          </a:p>
          <a:p>
            <a:pPr algn="just"/>
            <a:r>
              <a:rPr lang="es-MX" dirty="0"/>
              <a:t>Se solicita al Comité Técnico su autorización para </a:t>
            </a:r>
            <a:r>
              <a:rPr lang="es-MX" b="1" dirty="0"/>
              <a:t>ampliar el presupuesto </a:t>
            </a:r>
            <a:r>
              <a:rPr lang="es-MX" dirty="0"/>
              <a:t>de egresos del organismo por un monto de </a:t>
            </a:r>
            <a:r>
              <a:rPr lang="es-MX" b="1" dirty="0"/>
              <a:t>4 millones de pesos</a:t>
            </a:r>
            <a:r>
              <a:rPr lang="es-MX" dirty="0"/>
              <a:t>, a ejercerse con recursos propios, así como un </a:t>
            </a:r>
            <a:r>
              <a:rPr lang="es-MX" b="1" dirty="0"/>
              <a:t>ajuste en otras partidas de gasto con insuficiencia presupuestal </a:t>
            </a:r>
            <a:r>
              <a:rPr lang="es-MX" dirty="0"/>
              <a:t>por un monto de </a:t>
            </a:r>
            <a:r>
              <a:rPr lang="es-MX" b="1" dirty="0"/>
              <a:t>217 mil </a:t>
            </a:r>
            <a:r>
              <a:rPr lang="es-MX" dirty="0"/>
              <a:t>pesos, y un ajuste de gastos virtuales en </a:t>
            </a:r>
            <a:r>
              <a:rPr lang="es-MX" b="1" dirty="0"/>
              <a:t>depreciación por 1.7 millones </a:t>
            </a:r>
            <a:r>
              <a:rPr lang="es-MX" dirty="0"/>
              <a:t>de pesos que no representa erogación de efectivo, de conformidad con el desglose de partidas anexo, con el objeto de establecer un </a:t>
            </a:r>
            <a:r>
              <a:rPr lang="es-MX" b="1" dirty="0"/>
              <a:t>programa de empleo temporal </a:t>
            </a:r>
            <a:r>
              <a:rPr lang="es-MX" dirty="0"/>
              <a:t>para </a:t>
            </a:r>
            <a:r>
              <a:rPr lang="es-MX" b="1" dirty="0"/>
              <a:t>mejora de infraestructura </a:t>
            </a:r>
            <a:r>
              <a:rPr lang="es-MX" dirty="0"/>
              <a:t>en los parques industriales del organismo, como medida para contribuir a la reactivación del sector económico en el Estado de Chihuahua, derivado de la contingencia sanitaria ocasionada por el covid-19 y sus efectos económicos a nivel mundial.</a:t>
            </a:r>
          </a:p>
        </p:txBody>
      </p:sp>
      <p:sp>
        <p:nvSpPr>
          <p:cNvPr id="15" name="14 CuadroTexto"/>
          <p:cNvSpPr txBox="1"/>
          <p:nvPr/>
        </p:nvSpPr>
        <p:spPr>
          <a:xfrm>
            <a:off x="0" y="44624"/>
            <a:ext cx="6768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>
                <a:solidFill>
                  <a:schemeClr val="accent1">
                    <a:lumMod val="75000"/>
                  </a:schemeClr>
                </a:solidFill>
                <a:latin typeface="Gotham Medium" pitchFamily="50" charset="0"/>
                <a:cs typeface="Calibri" panose="020F0502020204030204" pitchFamily="34" charset="0"/>
              </a:rPr>
              <a:t>2. </a:t>
            </a:r>
            <a:r>
              <a:rPr lang="es-ES" b="1" dirty="0">
                <a:solidFill>
                  <a:schemeClr val="accent1">
                    <a:lumMod val="75000"/>
                  </a:schemeClr>
                </a:solidFill>
                <a:latin typeface="Gotham Medium" pitchFamily="50" charset="0"/>
                <a:cs typeface="Calibri" panose="020F0502020204030204" pitchFamily="34" charset="0"/>
              </a:rPr>
              <a:t>Programa de empleo temporal para mejora de infraestructura</a:t>
            </a:r>
            <a:endParaRPr lang="es-MX" b="1" dirty="0">
              <a:solidFill>
                <a:schemeClr val="accent1">
                  <a:lumMod val="75000"/>
                </a:schemeClr>
              </a:solidFill>
              <a:latin typeface="Gotham Medium" pitchFamily="50" charset="0"/>
              <a:cs typeface="Calibri" panose="020F0502020204030204" pitchFamily="34" charset="0"/>
            </a:endParaRPr>
          </a:p>
        </p:txBody>
      </p:sp>
      <p:sp>
        <p:nvSpPr>
          <p:cNvPr id="8" name="9 Rectángulo">
            <a:extLst>
              <a:ext uri="{FF2B5EF4-FFF2-40B4-BE49-F238E27FC236}">
                <a16:creationId xmlns:a16="http://schemas.microsoft.com/office/drawing/2014/main" id="{B7788E99-DA48-4653-BF02-AB94186BA98B}"/>
              </a:ext>
            </a:extLst>
          </p:cNvPr>
          <p:cNvSpPr/>
          <p:nvPr/>
        </p:nvSpPr>
        <p:spPr>
          <a:xfrm>
            <a:off x="0" y="836712"/>
            <a:ext cx="8820472" cy="45719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017195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161764" y="2780928"/>
            <a:ext cx="8820472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lvl="0" algn="just"/>
            <a:r>
              <a:rPr lang="es-ES" sz="2000" b="1" dirty="0"/>
              <a:t>3. INCREMENTAR EL PLAN DE INVERSIÓN EN INFRAESTRUCTURA PRODUCTIVA  ECONÓMICA E INDUSTRIAL.</a:t>
            </a:r>
            <a:endParaRPr lang="es-MX" sz="2000" b="1" dirty="0"/>
          </a:p>
        </p:txBody>
      </p:sp>
      <p:sp>
        <p:nvSpPr>
          <p:cNvPr id="8" name="9 Rectángulo">
            <a:extLst>
              <a:ext uri="{FF2B5EF4-FFF2-40B4-BE49-F238E27FC236}">
                <a16:creationId xmlns:a16="http://schemas.microsoft.com/office/drawing/2014/main" id="{B7788E99-DA48-4653-BF02-AB94186BA98B}"/>
              </a:ext>
            </a:extLst>
          </p:cNvPr>
          <p:cNvSpPr/>
          <p:nvPr/>
        </p:nvSpPr>
        <p:spPr>
          <a:xfrm>
            <a:off x="0" y="836712"/>
            <a:ext cx="8820472" cy="45719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777764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161764" y="836712"/>
            <a:ext cx="8820472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just"/>
            <a:r>
              <a:rPr lang="es-MX" b="1" dirty="0"/>
              <a:t>Actualmente</a:t>
            </a:r>
            <a:r>
              <a:rPr lang="es-MX" dirty="0"/>
              <a:t> PRODECH cuenta con un </a:t>
            </a:r>
            <a:r>
              <a:rPr lang="es-MX" b="1" dirty="0"/>
              <a:t>plan de inversión </a:t>
            </a:r>
            <a:r>
              <a:rPr lang="es-MX" dirty="0"/>
              <a:t>para el 2020 de </a:t>
            </a:r>
            <a:r>
              <a:rPr lang="es-MX" b="1" dirty="0"/>
              <a:t>86.9 millones </a:t>
            </a:r>
            <a:r>
              <a:rPr lang="es-MX" dirty="0"/>
              <a:t>de pesos de obras de infraestructura distribuidas en </a:t>
            </a:r>
            <a:r>
              <a:rPr lang="es-MX" b="1" dirty="0"/>
              <a:t>4 ciudades </a:t>
            </a:r>
            <a:r>
              <a:rPr lang="es-MX" dirty="0"/>
              <a:t>del estado. Como parte de las acciones a establecerse para la reactivación económica en el Estado de Chihuahua, se </a:t>
            </a:r>
            <a:r>
              <a:rPr lang="es-MX" b="1" dirty="0"/>
              <a:t>propone incrementar </a:t>
            </a:r>
            <a:r>
              <a:rPr lang="es-MX" dirty="0"/>
              <a:t>el monto de inversión en infraestructura aproximadamente en </a:t>
            </a:r>
            <a:r>
              <a:rPr lang="es-MX" b="1" dirty="0"/>
              <a:t>36 millones de pesos </a:t>
            </a:r>
            <a:r>
              <a:rPr lang="es-MX" dirty="0"/>
              <a:t>para la realización de obras de </a:t>
            </a:r>
            <a:r>
              <a:rPr lang="es-MX" b="1" dirty="0"/>
              <a:t>infraestructura en 8 regiones</a:t>
            </a:r>
            <a:r>
              <a:rPr lang="es-MX" dirty="0"/>
              <a:t>, para llegar a un total de por lo menos </a:t>
            </a:r>
            <a:r>
              <a:rPr lang="es-MX" b="1" dirty="0"/>
              <a:t>132.7 millones</a:t>
            </a:r>
            <a:r>
              <a:rPr lang="es-MX" dirty="0"/>
              <a:t> de pesos dentro del “</a:t>
            </a:r>
            <a:r>
              <a:rPr lang="es-MX" b="1" dirty="0"/>
              <a:t>Plan Emergente de Apoyo y Protección a la Salud, Empleo e Ingreso Familiar”</a:t>
            </a:r>
          </a:p>
          <a:p>
            <a:pPr algn="just"/>
            <a:r>
              <a:rPr lang="es-MX" dirty="0"/>
              <a:t> </a:t>
            </a:r>
          </a:p>
          <a:p>
            <a:pPr algn="just"/>
            <a:r>
              <a:rPr lang="es-MX" dirty="0"/>
              <a:t>Además de constituir una derrama económica importante en sus respectivas regiones, que </a:t>
            </a:r>
            <a:r>
              <a:rPr lang="es-MX" b="1" dirty="0"/>
              <a:t>permitirá a algunas empresas de la industria de la construcción sobrellevar la crisis </a:t>
            </a:r>
            <a:r>
              <a:rPr lang="es-MX" dirty="0"/>
              <a:t>económica durante el periodo crítico de la misma, estas obras de infraestructura </a:t>
            </a:r>
            <a:r>
              <a:rPr lang="es-MX" b="1" dirty="0"/>
              <a:t>mejorarán significativamente el valor de las reservas industri</a:t>
            </a:r>
            <a:r>
              <a:rPr lang="es-MX" dirty="0"/>
              <a:t>ales, al ser obras que mejoren directamente la capacidad del organismo de operar sus parques industriales y proporcionar infraestructura productiva de calidad a empresas pequeñas, medianas y grandes en todo el estado. Las inversiones propuestas se basan en una </a:t>
            </a:r>
            <a:r>
              <a:rPr lang="es-MX" b="1" dirty="0"/>
              <a:t>estrategia de inversión</a:t>
            </a:r>
            <a:r>
              <a:rPr lang="es-MX" dirty="0"/>
              <a:t> a mediano plazo que permitirá al organismo generar recursos a través de la </a:t>
            </a:r>
            <a:r>
              <a:rPr lang="es-MX" b="1" dirty="0"/>
              <a:t>venta, arrendamiento y usufructo </a:t>
            </a:r>
            <a:r>
              <a:rPr lang="es-MX" dirty="0"/>
              <a:t>de activos productivos inmobiliarios que abarcan </a:t>
            </a:r>
            <a:r>
              <a:rPr lang="es-MX" b="1" dirty="0"/>
              <a:t>desde</a:t>
            </a:r>
            <a:r>
              <a:rPr lang="es-MX" dirty="0"/>
              <a:t> </a:t>
            </a:r>
            <a:r>
              <a:rPr lang="es-MX" b="1" dirty="0"/>
              <a:t>infraestructura básica </a:t>
            </a:r>
            <a:r>
              <a:rPr lang="es-MX" dirty="0"/>
              <a:t>de urbanización </a:t>
            </a:r>
            <a:r>
              <a:rPr lang="es-MX" b="1" dirty="0"/>
              <a:t>hasta inmuebles listos para ocuparse por </a:t>
            </a:r>
            <a:r>
              <a:rPr lang="es-MX" b="1" dirty="0" err="1"/>
              <a:t>MiPYMES</a:t>
            </a:r>
            <a:r>
              <a:rPr lang="es-MX" b="1" dirty="0"/>
              <a:t> </a:t>
            </a:r>
            <a:r>
              <a:rPr lang="es-MX" dirty="0"/>
              <a:t>en algunas de las regiones económicamente más deprimidas del estado.</a:t>
            </a:r>
          </a:p>
          <a:p>
            <a:pPr algn="just"/>
            <a:endParaRPr lang="es-MX" dirty="0"/>
          </a:p>
        </p:txBody>
      </p:sp>
      <p:sp>
        <p:nvSpPr>
          <p:cNvPr id="15" name="14 CuadroTexto"/>
          <p:cNvSpPr txBox="1"/>
          <p:nvPr/>
        </p:nvSpPr>
        <p:spPr>
          <a:xfrm>
            <a:off x="0" y="44624"/>
            <a:ext cx="6768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>
                <a:solidFill>
                  <a:schemeClr val="accent1">
                    <a:lumMod val="75000"/>
                  </a:schemeClr>
                </a:solidFill>
                <a:latin typeface="Gotham Medium" pitchFamily="50" charset="0"/>
                <a:cs typeface="Calibri" panose="020F0502020204030204" pitchFamily="34" charset="0"/>
              </a:rPr>
              <a:t>3. </a:t>
            </a:r>
            <a:r>
              <a:rPr lang="es-ES" b="1" dirty="0">
                <a:solidFill>
                  <a:schemeClr val="accent1">
                    <a:lumMod val="75000"/>
                  </a:schemeClr>
                </a:solidFill>
                <a:latin typeface="Gotham Medium" pitchFamily="50" charset="0"/>
                <a:cs typeface="Calibri" panose="020F0502020204030204" pitchFamily="34" charset="0"/>
              </a:rPr>
              <a:t>Incrementar el plan de inversión en infraestructura industrial</a:t>
            </a:r>
            <a:endParaRPr lang="es-MX" b="1" dirty="0">
              <a:solidFill>
                <a:schemeClr val="accent1">
                  <a:lumMod val="75000"/>
                </a:schemeClr>
              </a:solidFill>
              <a:latin typeface="Gotham Medium" pitchFamily="50" charset="0"/>
              <a:cs typeface="Calibri" panose="020F0502020204030204" pitchFamily="34" charset="0"/>
            </a:endParaRPr>
          </a:p>
        </p:txBody>
      </p:sp>
      <p:sp>
        <p:nvSpPr>
          <p:cNvPr id="8" name="9 Rectángulo">
            <a:extLst>
              <a:ext uri="{FF2B5EF4-FFF2-40B4-BE49-F238E27FC236}">
                <a16:creationId xmlns:a16="http://schemas.microsoft.com/office/drawing/2014/main" id="{B7788E99-DA48-4653-BF02-AB94186BA98B}"/>
              </a:ext>
            </a:extLst>
          </p:cNvPr>
          <p:cNvSpPr/>
          <p:nvPr/>
        </p:nvSpPr>
        <p:spPr>
          <a:xfrm>
            <a:off x="0" y="836712"/>
            <a:ext cx="8820472" cy="45719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090213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161764" y="836712"/>
            <a:ext cx="8820472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just"/>
            <a:r>
              <a:rPr lang="es-MX" dirty="0"/>
              <a:t> </a:t>
            </a:r>
          </a:p>
          <a:p>
            <a:pPr algn="just"/>
            <a:r>
              <a:rPr lang="es-MX" b="1" dirty="0"/>
              <a:t>Acciones requeridas para implementación:</a:t>
            </a:r>
            <a:r>
              <a:rPr lang="es-MX" dirty="0"/>
              <a:t> Reestructura presupuestal de PRODECH, desarrollo de proyectos de ingeniería, licitaciones, adquisiciones y planeación estratégica.</a:t>
            </a:r>
          </a:p>
          <a:p>
            <a:pPr algn="just"/>
            <a:r>
              <a:rPr lang="es-MX" dirty="0"/>
              <a:t> </a:t>
            </a:r>
          </a:p>
          <a:p>
            <a:pPr algn="just"/>
            <a:r>
              <a:rPr lang="es-MX" b="1" dirty="0"/>
              <a:t>Impacto económico directo:</a:t>
            </a:r>
            <a:r>
              <a:rPr lang="es-MX" dirty="0"/>
              <a:t> Cuando menos </a:t>
            </a:r>
            <a:r>
              <a:rPr lang="es-MX" b="1" dirty="0"/>
              <a:t>30 millones de pesos </a:t>
            </a:r>
            <a:r>
              <a:rPr lang="es-MX" dirty="0"/>
              <a:t>adicionales al plan de inversión del organismo existente.</a:t>
            </a:r>
          </a:p>
          <a:p>
            <a:pPr algn="just"/>
            <a:r>
              <a:rPr lang="es-MX" dirty="0"/>
              <a:t>La mejora en las condiciones de los parques, incrementará la retención de las empresas ya instaladas en dichos complejos industriales, proporcionándoles un incentivo indirecto para no cerrar o reubicar sus operaciones protegiendo el empleo de los trabajadores. Asimismo, mejorará la capacidad de atracción de nuevos inversionistas ante una recesión económica global y habilitará infraestructura para el desarrollo y apoyo a </a:t>
            </a:r>
            <a:r>
              <a:rPr lang="es-MX" dirty="0" err="1"/>
              <a:t>MiPYMES</a:t>
            </a:r>
            <a:r>
              <a:rPr lang="es-MX" dirty="0"/>
              <a:t>.</a:t>
            </a:r>
          </a:p>
          <a:p>
            <a:pPr algn="just"/>
            <a:r>
              <a:rPr lang="es-MX" dirty="0"/>
              <a:t> </a:t>
            </a:r>
          </a:p>
          <a:p>
            <a:pPr algn="just"/>
            <a:r>
              <a:rPr lang="es-MX" b="1" dirty="0"/>
              <a:t>Sectores impactados:</a:t>
            </a:r>
            <a:r>
              <a:rPr lang="es-MX" dirty="0"/>
              <a:t> Automotriz aeroespacial, dispositivos médicos, servicios, eléctrico-electrónico, metalmecánica, microindustria, agroindustrial, comercio, etc.</a:t>
            </a:r>
          </a:p>
          <a:p>
            <a:pPr algn="just"/>
            <a:r>
              <a:rPr lang="es-MX" dirty="0"/>
              <a:t> </a:t>
            </a:r>
          </a:p>
          <a:p>
            <a:pPr algn="just"/>
            <a:r>
              <a:rPr lang="es-MX" b="1" dirty="0"/>
              <a:t>Tiempo de Ejecución:</a:t>
            </a:r>
            <a:r>
              <a:rPr lang="es-MX" dirty="0"/>
              <a:t> de 1 a 18 meses</a:t>
            </a:r>
          </a:p>
          <a:p>
            <a:pPr algn="just"/>
            <a:endParaRPr lang="es-MX" dirty="0"/>
          </a:p>
        </p:txBody>
      </p:sp>
      <p:sp>
        <p:nvSpPr>
          <p:cNvPr id="15" name="14 CuadroTexto"/>
          <p:cNvSpPr txBox="1"/>
          <p:nvPr/>
        </p:nvSpPr>
        <p:spPr>
          <a:xfrm>
            <a:off x="0" y="44624"/>
            <a:ext cx="6768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>
                <a:solidFill>
                  <a:schemeClr val="accent1">
                    <a:lumMod val="75000"/>
                  </a:schemeClr>
                </a:solidFill>
                <a:latin typeface="Gotham Medium" pitchFamily="50" charset="0"/>
                <a:cs typeface="Calibri" panose="020F0502020204030204" pitchFamily="34" charset="0"/>
              </a:rPr>
              <a:t>3. </a:t>
            </a:r>
            <a:r>
              <a:rPr lang="es-ES" b="1" dirty="0">
                <a:solidFill>
                  <a:schemeClr val="accent1">
                    <a:lumMod val="75000"/>
                  </a:schemeClr>
                </a:solidFill>
                <a:latin typeface="Gotham Medium" pitchFamily="50" charset="0"/>
                <a:cs typeface="Calibri" panose="020F0502020204030204" pitchFamily="34" charset="0"/>
              </a:rPr>
              <a:t>Incrementar el plan de inversión en infraestructura industrial</a:t>
            </a:r>
            <a:endParaRPr lang="es-MX" b="1" dirty="0">
              <a:solidFill>
                <a:schemeClr val="accent1">
                  <a:lumMod val="75000"/>
                </a:schemeClr>
              </a:solidFill>
              <a:latin typeface="Gotham Medium" pitchFamily="50" charset="0"/>
              <a:cs typeface="Calibri" panose="020F0502020204030204" pitchFamily="34" charset="0"/>
            </a:endParaRPr>
          </a:p>
        </p:txBody>
      </p:sp>
      <p:sp>
        <p:nvSpPr>
          <p:cNvPr id="8" name="9 Rectángulo">
            <a:extLst>
              <a:ext uri="{FF2B5EF4-FFF2-40B4-BE49-F238E27FC236}">
                <a16:creationId xmlns:a16="http://schemas.microsoft.com/office/drawing/2014/main" id="{B7788E99-DA48-4653-BF02-AB94186BA98B}"/>
              </a:ext>
            </a:extLst>
          </p:cNvPr>
          <p:cNvSpPr/>
          <p:nvPr/>
        </p:nvSpPr>
        <p:spPr>
          <a:xfrm>
            <a:off x="0" y="836712"/>
            <a:ext cx="8820472" cy="45719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393152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161764" y="836712"/>
            <a:ext cx="8820472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r>
              <a:rPr lang="es-MX" dirty="0"/>
              <a:t> </a:t>
            </a:r>
          </a:p>
          <a:p>
            <a:pPr algn="just"/>
            <a:endParaRPr lang="es-MX" dirty="0"/>
          </a:p>
        </p:txBody>
      </p:sp>
      <p:sp>
        <p:nvSpPr>
          <p:cNvPr id="15" name="14 CuadroTexto"/>
          <p:cNvSpPr txBox="1"/>
          <p:nvPr/>
        </p:nvSpPr>
        <p:spPr>
          <a:xfrm>
            <a:off x="0" y="44624"/>
            <a:ext cx="6768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>
                <a:solidFill>
                  <a:schemeClr val="accent1">
                    <a:lumMod val="75000"/>
                  </a:schemeClr>
                </a:solidFill>
                <a:latin typeface="Gotham Medium" pitchFamily="50" charset="0"/>
                <a:cs typeface="Calibri" panose="020F0502020204030204" pitchFamily="34" charset="0"/>
              </a:rPr>
              <a:t>3. </a:t>
            </a:r>
            <a:r>
              <a:rPr lang="es-ES" b="1" dirty="0">
                <a:solidFill>
                  <a:schemeClr val="accent1">
                    <a:lumMod val="75000"/>
                  </a:schemeClr>
                </a:solidFill>
                <a:latin typeface="Gotham Medium" pitchFamily="50" charset="0"/>
                <a:cs typeface="Calibri" panose="020F0502020204030204" pitchFamily="34" charset="0"/>
              </a:rPr>
              <a:t>Incrementar el plan de inversión en infraestructura industrial</a:t>
            </a:r>
            <a:endParaRPr lang="es-MX" b="1" dirty="0">
              <a:solidFill>
                <a:schemeClr val="accent1">
                  <a:lumMod val="75000"/>
                </a:schemeClr>
              </a:solidFill>
              <a:latin typeface="Gotham Medium" pitchFamily="50" charset="0"/>
              <a:cs typeface="Calibri" panose="020F0502020204030204" pitchFamily="34" charset="0"/>
            </a:endParaRPr>
          </a:p>
        </p:txBody>
      </p:sp>
      <p:sp>
        <p:nvSpPr>
          <p:cNvPr id="8" name="9 Rectángulo">
            <a:extLst>
              <a:ext uri="{FF2B5EF4-FFF2-40B4-BE49-F238E27FC236}">
                <a16:creationId xmlns:a16="http://schemas.microsoft.com/office/drawing/2014/main" id="{B7788E99-DA48-4653-BF02-AB94186BA98B}"/>
              </a:ext>
            </a:extLst>
          </p:cNvPr>
          <p:cNvSpPr/>
          <p:nvPr/>
        </p:nvSpPr>
        <p:spPr>
          <a:xfrm>
            <a:off x="0" y="836712"/>
            <a:ext cx="8820472" cy="45719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A4800DAE-40A6-4E93-8DCD-0B9D7901AB9D}"/>
              </a:ext>
            </a:extLst>
          </p:cNvPr>
          <p:cNvSpPr txBox="1"/>
          <p:nvPr/>
        </p:nvSpPr>
        <p:spPr>
          <a:xfrm>
            <a:off x="0" y="84380"/>
            <a:ext cx="9144000" cy="67687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MX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E4A7E8F-16FC-4BE6-B488-066C54E3C5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394" y="0"/>
            <a:ext cx="8843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9297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161764" y="836712"/>
            <a:ext cx="8820472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r>
              <a:rPr lang="es-MX" dirty="0"/>
              <a:t> </a:t>
            </a:r>
          </a:p>
          <a:p>
            <a:pPr algn="just"/>
            <a:endParaRPr lang="es-MX" dirty="0"/>
          </a:p>
        </p:txBody>
      </p:sp>
      <p:sp>
        <p:nvSpPr>
          <p:cNvPr id="15" name="14 CuadroTexto"/>
          <p:cNvSpPr txBox="1"/>
          <p:nvPr/>
        </p:nvSpPr>
        <p:spPr>
          <a:xfrm>
            <a:off x="0" y="44624"/>
            <a:ext cx="6768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>
                <a:solidFill>
                  <a:schemeClr val="accent1">
                    <a:lumMod val="75000"/>
                  </a:schemeClr>
                </a:solidFill>
                <a:latin typeface="Gotham Medium" pitchFamily="50" charset="0"/>
                <a:cs typeface="Calibri" panose="020F0502020204030204" pitchFamily="34" charset="0"/>
              </a:rPr>
              <a:t>3. </a:t>
            </a:r>
            <a:r>
              <a:rPr lang="es-ES" b="1" dirty="0">
                <a:solidFill>
                  <a:schemeClr val="accent1">
                    <a:lumMod val="75000"/>
                  </a:schemeClr>
                </a:solidFill>
                <a:latin typeface="Gotham Medium" pitchFamily="50" charset="0"/>
                <a:cs typeface="Calibri" panose="020F0502020204030204" pitchFamily="34" charset="0"/>
              </a:rPr>
              <a:t>Incrementar el plan de inversión en infraestructura industrial</a:t>
            </a:r>
            <a:endParaRPr lang="es-MX" b="1" dirty="0">
              <a:solidFill>
                <a:schemeClr val="accent1">
                  <a:lumMod val="75000"/>
                </a:schemeClr>
              </a:solidFill>
              <a:latin typeface="Gotham Medium" pitchFamily="50" charset="0"/>
              <a:cs typeface="Calibri" panose="020F0502020204030204" pitchFamily="34" charset="0"/>
            </a:endParaRPr>
          </a:p>
        </p:txBody>
      </p:sp>
      <p:sp>
        <p:nvSpPr>
          <p:cNvPr id="8" name="9 Rectángulo">
            <a:extLst>
              <a:ext uri="{FF2B5EF4-FFF2-40B4-BE49-F238E27FC236}">
                <a16:creationId xmlns:a16="http://schemas.microsoft.com/office/drawing/2014/main" id="{B7788E99-DA48-4653-BF02-AB94186BA98B}"/>
              </a:ext>
            </a:extLst>
          </p:cNvPr>
          <p:cNvSpPr/>
          <p:nvPr/>
        </p:nvSpPr>
        <p:spPr>
          <a:xfrm>
            <a:off x="0" y="836712"/>
            <a:ext cx="8820472" cy="45719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A4800DAE-40A6-4E93-8DCD-0B9D7901AB9D}"/>
              </a:ext>
            </a:extLst>
          </p:cNvPr>
          <p:cNvSpPr txBox="1"/>
          <p:nvPr/>
        </p:nvSpPr>
        <p:spPr>
          <a:xfrm>
            <a:off x="0" y="84380"/>
            <a:ext cx="9144000" cy="67687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MX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E4A7E8F-16FC-4BE6-B488-066C54E3C52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1616"/>
          <a:stretch/>
        </p:blipFill>
        <p:spPr>
          <a:xfrm>
            <a:off x="0" y="-13069"/>
            <a:ext cx="9144000" cy="609418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FD1CE618-E19D-4FC2-B688-58DD3BB5B8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75456"/>
            <a:ext cx="9144000" cy="5849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0985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161764" y="836712"/>
            <a:ext cx="8820472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r>
              <a:rPr lang="es-MX" dirty="0"/>
              <a:t> </a:t>
            </a:r>
          </a:p>
          <a:p>
            <a:pPr algn="just"/>
            <a:endParaRPr lang="es-MX" dirty="0"/>
          </a:p>
        </p:txBody>
      </p:sp>
      <p:sp>
        <p:nvSpPr>
          <p:cNvPr id="15" name="14 CuadroTexto"/>
          <p:cNvSpPr txBox="1"/>
          <p:nvPr/>
        </p:nvSpPr>
        <p:spPr>
          <a:xfrm>
            <a:off x="0" y="44624"/>
            <a:ext cx="6768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>
                <a:solidFill>
                  <a:schemeClr val="accent1">
                    <a:lumMod val="75000"/>
                  </a:schemeClr>
                </a:solidFill>
                <a:latin typeface="Gotham Medium" pitchFamily="50" charset="0"/>
                <a:cs typeface="Calibri" panose="020F0502020204030204" pitchFamily="34" charset="0"/>
              </a:rPr>
              <a:t>3. </a:t>
            </a:r>
            <a:r>
              <a:rPr lang="es-ES" b="1" dirty="0">
                <a:solidFill>
                  <a:schemeClr val="accent1">
                    <a:lumMod val="75000"/>
                  </a:schemeClr>
                </a:solidFill>
                <a:latin typeface="Gotham Medium" pitchFamily="50" charset="0"/>
                <a:cs typeface="Calibri" panose="020F0502020204030204" pitchFamily="34" charset="0"/>
              </a:rPr>
              <a:t>Incrementar el plan de inversión en infraestructura industrial</a:t>
            </a:r>
            <a:endParaRPr lang="es-MX" b="1" dirty="0">
              <a:solidFill>
                <a:schemeClr val="accent1">
                  <a:lumMod val="75000"/>
                </a:schemeClr>
              </a:solidFill>
              <a:latin typeface="Gotham Medium" pitchFamily="50" charset="0"/>
              <a:cs typeface="Calibri" panose="020F0502020204030204" pitchFamily="34" charset="0"/>
            </a:endParaRPr>
          </a:p>
        </p:txBody>
      </p:sp>
      <p:sp>
        <p:nvSpPr>
          <p:cNvPr id="8" name="9 Rectángulo">
            <a:extLst>
              <a:ext uri="{FF2B5EF4-FFF2-40B4-BE49-F238E27FC236}">
                <a16:creationId xmlns:a16="http://schemas.microsoft.com/office/drawing/2014/main" id="{B7788E99-DA48-4653-BF02-AB94186BA98B}"/>
              </a:ext>
            </a:extLst>
          </p:cNvPr>
          <p:cNvSpPr/>
          <p:nvPr/>
        </p:nvSpPr>
        <p:spPr>
          <a:xfrm>
            <a:off x="0" y="836712"/>
            <a:ext cx="8820472" cy="45719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A4800DAE-40A6-4E93-8DCD-0B9D7901AB9D}"/>
              </a:ext>
            </a:extLst>
          </p:cNvPr>
          <p:cNvSpPr txBox="1"/>
          <p:nvPr/>
        </p:nvSpPr>
        <p:spPr>
          <a:xfrm>
            <a:off x="0" y="84380"/>
            <a:ext cx="9144000" cy="67687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MX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E4A7E8F-16FC-4BE6-B488-066C54E3C52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1616"/>
          <a:stretch/>
        </p:blipFill>
        <p:spPr>
          <a:xfrm>
            <a:off x="0" y="-13069"/>
            <a:ext cx="9144000" cy="609418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EBC3201C-00AE-4842-BAA1-09B70632F5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92696"/>
            <a:ext cx="9144000" cy="3797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7642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395288" y="1196975"/>
            <a:ext cx="8229600" cy="482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812800" indent="-812800" algn="just" eaLnBrk="1">
              <a:lnSpc>
                <a:spcPct val="95000"/>
              </a:lnSpc>
              <a:spcAft>
                <a:spcPts val="1288"/>
              </a:spcAft>
              <a:buClr>
                <a:srgbClr val="000000"/>
              </a:buClr>
              <a:buSzPct val="45000"/>
              <a:buFont typeface="StarSymbol" charset="0"/>
              <a:buChar char="●"/>
            </a:pPr>
            <a:endParaRPr lang="es-MX" dirty="0">
              <a:latin typeface="Gotham Medium" pitchFamily="50" charset="0"/>
              <a:cs typeface="Calibri" panose="020F0502020204030204" pitchFamily="34" charset="0"/>
            </a:endParaRPr>
          </a:p>
          <a:p>
            <a:pPr marL="812800" indent="-812800" algn="just" eaLnBrk="1">
              <a:lnSpc>
                <a:spcPct val="95000"/>
              </a:lnSpc>
              <a:spcAft>
                <a:spcPts val="1288"/>
              </a:spcAft>
              <a:buClr>
                <a:srgbClr val="000000"/>
              </a:buClr>
              <a:buSzPct val="45000"/>
              <a:buFont typeface="StarSymbol" charset="0"/>
              <a:buChar char="●"/>
            </a:pPr>
            <a:r>
              <a:rPr lang="es-MX" sz="1600" dirty="0">
                <a:latin typeface="Gotham Medium" pitchFamily="50" charset="0"/>
                <a:cs typeface="Calibri" panose="020F0502020204030204" pitchFamily="34" charset="0"/>
              </a:rPr>
              <a:t>Presidente		Secretaria de Innovación y Desarrollo Económico</a:t>
            </a:r>
          </a:p>
          <a:p>
            <a:pPr marL="812800" indent="-812800" algn="just" eaLnBrk="1">
              <a:lnSpc>
                <a:spcPct val="95000"/>
              </a:lnSpc>
              <a:spcAft>
                <a:spcPts val="1288"/>
              </a:spcAft>
              <a:buClr>
                <a:srgbClr val="000000"/>
              </a:buClr>
              <a:buSzPct val="45000"/>
              <a:buFont typeface="StarSymbol" charset="0"/>
              <a:buChar char="●"/>
            </a:pPr>
            <a:r>
              <a:rPr lang="es-MX" sz="1600" dirty="0">
                <a:latin typeface="Gotham Medium" pitchFamily="50" charset="0"/>
                <a:cs typeface="Calibri" panose="020F0502020204030204" pitchFamily="34" charset="0"/>
              </a:rPr>
              <a:t>Consejero		Secretario General de Gobierno</a:t>
            </a:r>
          </a:p>
          <a:p>
            <a:pPr marL="812800" indent="-812800" algn="just" eaLnBrk="1">
              <a:lnSpc>
                <a:spcPct val="95000"/>
              </a:lnSpc>
              <a:spcAft>
                <a:spcPts val="1288"/>
              </a:spcAft>
              <a:buClr>
                <a:srgbClr val="000000"/>
              </a:buClr>
              <a:buSzPct val="45000"/>
              <a:buFont typeface="StarSymbol" charset="0"/>
              <a:buChar char="●"/>
            </a:pPr>
            <a:r>
              <a:rPr lang="es-MX" sz="1600" dirty="0">
                <a:latin typeface="Gotham Medium" pitchFamily="50" charset="0"/>
                <a:cs typeface="Calibri" panose="020F0502020204030204" pitchFamily="34" charset="0"/>
              </a:rPr>
              <a:t>Consejero		Secretario de Hacienda</a:t>
            </a:r>
          </a:p>
          <a:p>
            <a:pPr marL="812800" indent="-812800" algn="just" eaLnBrk="1">
              <a:lnSpc>
                <a:spcPct val="95000"/>
              </a:lnSpc>
              <a:spcAft>
                <a:spcPts val="1288"/>
              </a:spcAft>
              <a:buClr>
                <a:srgbClr val="000000"/>
              </a:buClr>
              <a:buSzPct val="45000"/>
              <a:buFont typeface="StarSymbol" charset="0"/>
              <a:buChar char="●"/>
            </a:pPr>
            <a:r>
              <a:rPr lang="es-MX" sz="1600" dirty="0">
                <a:latin typeface="Gotham Medium" pitchFamily="50" charset="0"/>
                <a:cs typeface="Calibri" panose="020F0502020204030204" pitchFamily="34" charset="0"/>
              </a:rPr>
              <a:t>Consejero		Secretario de Desarrollo Urbano y Ecología</a:t>
            </a:r>
          </a:p>
          <a:p>
            <a:pPr marL="812800" indent="-812800" algn="just" eaLnBrk="1">
              <a:lnSpc>
                <a:spcPct val="95000"/>
              </a:lnSpc>
              <a:spcAft>
                <a:spcPts val="1288"/>
              </a:spcAft>
              <a:buClr>
                <a:srgbClr val="000000"/>
              </a:buClr>
              <a:buSzPct val="45000"/>
              <a:buFont typeface="StarSymbol" charset="0"/>
              <a:buChar char="●"/>
            </a:pPr>
            <a:r>
              <a:rPr lang="es-MX" sz="1600" dirty="0">
                <a:latin typeface="Gotham Medium" pitchFamily="50" charset="0"/>
                <a:cs typeface="Calibri" panose="020F0502020204030204" pitchFamily="34" charset="0"/>
              </a:rPr>
              <a:t>Consejero		Secretario de Comunicaciones y Obras Públicas</a:t>
            </a:r>
          </a:p>
          <a:p>
            <a:pPr marL="812800" indent="-812800" algn="just" eaLnBrk="1">
              <a:lnSpc>
                <a:spcPct val="95000"/>
              </a:lnSpc>
              <a:spcAft>
                <a:spcPts val="1288"/>
              </a:spcAft>
              <a:buClr>
                <a:srgbClr val="000000"/>
              </a:buClr>
              <a:buSzPct val="45000"/>
              <a:buFont typeface="StarSymbol" charset="0"/>
              <a:buChar char="●"/>
            </a:pPr>
            <a:r>
              <a:rPr lang="es-MX" sz="1600" dirty="0">
                <a:latin typeface="Gotham Medium" pitchFamily="50" charset="0"/>
                <a:cs typeface="Calibri" panose="020F0502020204030204" pitchFamily="34" charset="0"/>
              </a:rPr>
              <a:t>Consejera		Secretaria de la Función Pública</a:t>
            </a:r>
          </a:p>
          <a:p>
            <a:pPr marL="812800" indent="-812800" algn="just">
              <a:lnSpc>
                <a:spcPct val="95000"/>
              </a:lnSpc>
              <a:spcAft>
                <a:spcPts val="1288"/>
              </a:spcAft>
              <a:buClr>
                <a:srgbClr val="000000"/>
              </a:buClr>
              <a:buSzPct val="45000"/>
              <a:buFont typeface="StarSymbol" charset="0"/>
              <a:buChar char="●"/>
            </a:pPr>
            <a:r>
              <a:rPr lang="es-MX" sz="1600" dirty="0">
                <a:latin typeface="Gotham Medium" pitchFamily="50" charset="0"/>
                <a:cs typeface="Calibri" panose="020F0502020204030204" pitchFamily="34" charset="0"/>
              </a:rPr>
              <a:t> Invitado		Órgano Interno de Control</a:t>
            </a:r>
          </a:p>
          <a:p>
            <a:pPr algn="just" eaLnBrk="1">
              <a:lnSpc>
                <a:spcPct val="95000"/>
              </a:lnSpc>
              <a:spcAft>
                <a:spcPts val="1288"/>
              </a:spcAft>
              <a:buClr>
                <a:srgbClr val="000000"/>
              </a:buClr>
              <a:buSzPct val="45000"/>
            </a:pPr>
            <a:endParaRPr lang="es-MX" sz="1600" dirty="0">
              <a:latin typeface="Gotham Medium" pitchFamily="50" charset="0"/>
              <a:cs typeface="Calibri" panose="020F0502020204030204" pitchFamily="34" charset="0"/>
            </a:endParaRPr>
          </a:p>
          <a:p>
            <a:pPr marL="812800" indent="-812800" algn="just" eaLnBrk="1">
              <a:lnSpc>
                <a:spcPct val="95000"/>
              </a:lnSpc>
              <a:spcAft>
                <a:spcPts val="1288"/>
              </a:spcAft>
              <a:buClr>
                <a:srgbClr val="000000"/>
              </a:buClr>
              <a:buSzPct val="45000"/>
              <a:buFont typeface="StarSymbol" charset="0"/>
              <a:buNone/>
            </a:pPr>
            <a:r>
              <a:rPr lang="es-MX" sz="1400" dirty="0">
                <a:latin typeface="Gotham Medium" pitchFamily="50" charset="0"/>
              </a:rPr>
              <a:t>	</a:t>
            </a:r>
            <a:endParaRPr lang="es-ES" sz="1400" dirty="0">
              <a:latin typeface="Gotham Medium" pitchFamily="50" charset="0"/>
            </a:endParaRPr>
          </a:p>
        </p:txBody>
      </p:sp>
      <p:sp>
        <p:nvSpPr>
          <p:cNvPr id="5" name="14 CuadroTexto">
            <a:extLst>
              <a:ext uri="{FF2B5EF4-FFF2-40B4-BE49-F238E27FC236}">
                <a16:creationId xmlns:a16="http://schemas.microsoft.com/office/drawing/2014/main" id="{679F98CA-E0D3-44F3-B031-EB9782A6C161}"/>
              </a:ext>
            </a:extLst>
          </p:cNvPr>
          <p:cNvSpPr txBox="1"/>
          <p:nvPr/>
        </p:nvSpPr>
        <p:spPr>
          <a:xfrm>
            <a:off x="323528" y="188640"/>
            <a:ext cx="51125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Gotham Medium" pitchFamily="50" charset="0"/>
                <a:cs typeface="Calibri" panose="020F0502020204030204" pitchFamily="34" charset="0"/>
              </a:rPr>
              <a:t>Lista de Asistencia</a:t>
            </a:r>
          </a:p>
        </p:txBody>
      </p:sp>
    </p:spTree>
    <p:extLst>
      <p:ext uri="{BB962C8B-B14F-4D97-AF65-F5344CB8AC3E}">
        <p14:creationId xmlns:p14="http://schemas.microsoft.com/office/powerpoint/2010/main" val="24108095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161764" y="836712"/>
            <a:ext cx="8820472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just"/>
            <a:r>
              <a:rPr lang="es-MX" dirty="0"/>
              <a:t> </a:t>
            </a:r>
          </a:p>
          <a:p>
            <a:pPr algn="just"/>
            <a:r>
              <a:rPr lang="es-MX" b="1" dirty="0"/>
              <a:t>PUNTO DE ACUERDO:</a:t>
            </a:r>
            <a:endParaRPr lang="es-MX" dirty="0"/>
          </a:p>
          <a:p>
            <a:pPr algn="just"/>
            <a:r>
              <a:rPr lang="es-MX" b="1" dirty="0"/>
              <a:t> </a:t>
            </a:r>
            <a:endParaRPr lang="es-MX" dirty="0"/>
          </a:p>
          <a:p>
            <a:pPr algn="just"/>
            <a:r>
              <a:rPr lang="es-MX" dirty="0"/>
              <a:t>Se solicita al Comité Técnico su autorización para </a:t>
            </a:r>
            <a:r>
              <a:rPr lang="es-MX" b="1" dirty="0"/>
              <a:t>ampliar el presupuesto de infraestructura </a:t>
            </a:r>
            <a:r>
              <a:rPr lang="es-MX" dirty="0"/>
              <a:t>del organismo por un monto total de </a:t>
            </a:r>
            <a:r>
              <a:rPr lang="es-MX" b="1" dirty="0"/>
              <a:t>$48,019,200.00 </a:t>
            </a:r>
            <a:r>
              <a:rPr lang="es-MX" dirty="0"/>
              <a:t>pesos, mediante el </a:t>
            </a:r>
            <a:r>
              <a:rPr lang="es-MX" b="1" dirty="0"/>
              <a:t>traspaso</a:t>
            </a:r>
            <a:r>
              <a:rPr lang="es-MX" dirty="0"/>
              <a:t> del presupuesto autorizado para adquirir </a:t>
            </a:r>
            <a:r>
              <a:rPr lang="es-MX" b="1" dirty="0"/>
              <a:t>derechos de agua por $21,600,000.00 </a:t>
            </a:r>
            <a:r>
              <a:rPr lang="es-MX" dirty="0"/>
              <a:t>pesos que no se ejercerá en el corto plazo y la </a:t>
            </a:r>
            <a:r>
              <a:rPr lang="es-MX" b="1" dirty="0"/>
              <a:t>ampliación para nuevas partidas por $26,419,200.00 </a:t>
            </a:r>
            <a:r>
              <a:rPr lang="es-MX" dirty="0"/>
              <a:t>pesos, así como un </a:t>
            </a:r>
            <a:r>
              <a:rPr lang="es-MX" b="1" dirty="0"/>
              <a:t>incremento</a:t>
            </a:r>
            <a:r>
              <a:rPr lang="es-MX" dirty="0"/>
              <a:t> en la </a:t>
            </a:r>
            <a:r>
              <a:rPr lang="es-MX" b="1" dirty="0"/>
              <a:t>partida de gasto </a:t>
            </a:r>
            <a:r>
              <a:rPr lang="es-MX" dirty="0"/>
              <a:t>para la subcontratación de los </a:t>
            </a:r>
            <a:r>
              <a:rPr lang="es-MX" b="1" dirty="0"/>
              <a:t>proyectos</a:t>
            </a:r>
            <a:r>
              <a:rPr lang="es-MX" dirty="0"/>
              <a:t> </a:t>
            </a:r>
            <a:r>
              <a:rPr lang="es-MX" b="1" dirty="0"/>
              <a:t>ejecutivos</a:t>
            </a:r>
            <a:r>
              <a:rPr lang="es-MX" dirty="0"/>
              <a:t> de las obras a desarrollar por un monto de </a:t>
            </a:r>
            <a:r>
              <a:rPr lang="es-MX" b="1" dirty="0"/>
              <a:t>$1,500,000.00 </a:t>
            </a:r>
            <a:r>
              <a:rPr lang="es-MX" dirty="0"/>
              <a:t>de pesos, a ejercerse con </a:t>
            </a:r>
            <a:r>
              <a:rPr lang="es-MX" b="1" dirty="0"/>
              <a:t>recursos propios</a:t>
            </a:r>
            <a:r>
              <a:rPr lang="es-MX" dirty="0"/>
              <a:t>, de acuerdo con el desglose de partidas anexo, como medida para contribuir a la reactivación del sector económico en el Estado de Chihuahua, derivado de la contingencia sanitaria ocasionada por el coronavirus y sus efectos económicos a nivel mundial.</a:t>
            </a:r>
          </a:p>
          <a:p>
            <a:r>
              <a:rPr lang="es-MX" dirty="0"/>
              <a:t> </a:t>
            </a:r>
          </a:p>
          <a:p>
            <a:pPr algn="just"/>
            <a:endParaRPr lang="es-MX" dirty="0"/>
          </a:p>
        </p:txBody>
      </p:sp>
      <p:sp>
        <p:nvSpPr>
          <p:cNvPr id="15" name="14 CuadroTexto"/>
          <p:cNvSpPr txBox="1"/>
          <p:nvPr/>
        </p:nvSpPr>
        <p:spPr>
          <a:xfrm>
            <a:off x="0" y="44624"/>
            <a:ext cx="6768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>
                <a:solidFill>
                  <a:schemeClr val="accent1">
                    <a:lumMod val="75000"/>
                  </a:schemeClr>
                </a:solidFill>
                <a:latin typeface="Gotham Medium" pitchFamily="50" charset="0"/>
                <a:cs typeface="Calibri" panose="020F0502020204030204" pitchFamily="34" charset="0"/>
              </a:rPr>
              <a:t>3. </a:t>
            </a:r>
            <a:r>
              <a:rPr lang="es-ES" b="1" dirty="0">
                <a:solidFill>
                  <a:schemeClr val="accent1">
                    <a:lumMod val="75000"/>
                  </a:schemeClr>
                </a:solidFill>
                <a:latin typeface="Gotham Medium" pitchFamily="50" charset="0"/>
                <a:cs typeface="Calibri" panose="020F0502020204030204" pitchFamily="34" charset="0"/>
              </a:rPr>
              <a:t>Incrementar el plan de inversión en infraestructura industrial</a:t>
            </a:r>
            <a:endParaRPr lang="es-MX" b="1" dirty="0">
              <a:solidFill>
                <a:schemeClr val="accent1">
                  <a:lumMod val="75000"/>
                </a:schemeClr>
              </a:solidFill>
              <a:latin typeface="Gotham Medium" pitchFamily="50" charset="0"/>
              <a:cs typeface="Calibri" panose="020F0502020204030204" pitchFamily="34" charset="0"/>
            </a:endParaRPr>
          </a:p>
        </p:txBody>
      </p:sp>
      <p:sp>
        <p:nvSpPr>
          <p:cNvPr id="8" name="9 Rectángulo">
            <a:extLst>
              <a:ext uri="{FF2B5EF4-FFF2-40B4-BE49-F238E27FC236}">
                <a16:creationId xmlns:a16="http://schemas.microsoft.com/office/drawing/2014/main" id="{B7788E99-DA48-4653-BF02-AB94186BA98B}"/>
              </a:ext>
            </a:extLst>
          </p:cNvPr>
          <p:cNvSpPr/>
          <p:nvPr/>
        </p:nvSpPr>
        <p:spPr>
          <a:xfrm>
            <a:off x="0" y="836712"/>
            <a:ext cx="8820472" cy="45719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738909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161764" y="2780928"/>
            <a:ext cx="8820472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lvl="0" algn="just"/>
            <a:r>
              <a:rPr lang="es-ES" sz="2000" b="1" dirty="0"/>
              <a:t>4. DIFERIMIENTO DE PAGO DE SERVICIOS PARA MIPYMES DE LOS PARQUES INDUSTRIALES.</a:t>
            </a:r>
            <a:endParaRPr lang="es-MX" sz="2000" b="1" dirty="0"/>
          </a:p>
        </p:txBody>
      </p:sp>
      <p:sp>
        <p:nvSpPr>
          <p:cNvPr id="8" name="9 Rectángulo">
            <a:extLst>
              <a:ext uri="{FF2B5EF4-FFF2-40B4-BE49-F238E27FC236}">
                <a16:creationId xmlns:a16="http://schemas.microsoft.com/office/drawing/2014/main" id="{B7788E99-DA48-4653-BF02-AB94186BA98B}"/>
              </a:ext>
            </a:extLst>
          </p:cNvPr>
          <p:cNvSpPr/>
          <p:nvPr/>
        </p:nvSpPr>
        <p:spPr>
          <a:xfrm>
            <a:off x="0" y="836712"/>
            <a:ext cx="8820472" cy="45719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821447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161764" y="836712"/>
            <a:ext cx="8820472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just"/>
            <a:r>
              <a:rPr lang="es-MX" dirty="0"/>
              <a:t>Otra de las medidas que PRODECH propone para contribuir al “Plan Emergente de Apoyo y Protección a la Salud, Empleo e Ingreso Familiar, es </a:t>
            </a:r>
            <a:r>
              <a:rPr lang="es-MX" b="1" dirty="0"/>
              <a:t>otorgar un diferimiento hasta por 6 meses para empresas de menos de 50 empleados establecidas dentro de los parques industriales de Gobierno del Estado</a:t>
            </a:r>
            <a:r>
              <a:rPr lang="es-MX" dirty="0"/>
              <a:t>. Este diferimiento corresponderá a los servicios consumidos durante el periodo de </a:t>
            </a:r>
            <a:r>
              <a:rPr lang="es-MX" b="1" dirty="0"/>
              <a:t>abril, mayo y junio </a:t>
            </a:r>
            <a:r>
              <a:rPr lang="es-MX" dirty="0"/>
              <a:t>del 2020 para ser pagaderos hasta </a:t>
            </a:r>
            <a:r>
              <a:rPr lang="es-MX" b="1" dirty="0"/>
              <a:t>6 meses después</a:t>
            </a:r>
            <a:r>
              <a:rPr lang="es-MX" dirty="0"/>
              <a:t> de su consumo. Este beneficio será aplicable a empresas con un contrato de servicios vigente y sin adeudos al 31 de marzo del 2020, que presenten una solicitud por escrito en el formato que será publicado por el organismo y podrá ejecutarse retroactivamente hasta el 30 de junio del 2020.</a:t>
            </a:r>
          </a:p>
          <a:p>
            <a:pPr algn="just"/>
            <a:r>
              <a:rPr lang="es-MX" dirty="0"/>
              <a:t> </a:t>
            </a:r>
          </a:p>
          <a:p>
            <a:pPr algn="just"/>
            <a:r>
              <a:rPr lang="es-MX" b="1" dirty="0"/>
              <a:t>Acciones requeridas para implementación:</a:t>
            </a:r>
            <a:r>
              <a:rPr lang="es-MX" dirty="0"/>
              <a:t> Autorización en sesión de Comité Técnico.</a:t>
            </a:r>
          </a:p>
          <a:p>
            <a:pPr algn="just"/>
            <a:r>
              <a:rPr lang="es-MX" dirty="0"/>
              <a:t> </a:t>
            </a:r>
          </a:p>
          <a:p>
            <a:pPr algn="just"/>
            <a:r>
              <a:rPr lang="es-MX" b="1" dirty="0"/>
              <a:t>Impacto económico directo:</a:t>
            </a:r>
            <a:r>
              <a:rPr lang="es-MX" dirty="0"/>
              <a:t> Incremento de flujo de caja a aproximadamente 150 </a:t>
            </a:r>
            <a:r>
              <a:rPr lang="es-MX" dirty="0" err="1"/>
              <a:t>MiPYMES</a:t>
            </a:r>
            <a:r>
              <a:rPr lang="es-MX" dirty="0"/>
              <a:t> instaladas en los parques industriales de Gobierno del Estado.</a:t>
            </a:r>
          </a:p>
          <a:p>
            <a:pPr algn="just"/>
            <a:r>
              <a:rPr lang="es-MX" dirty="0"/>
              <a:t> </a:t>
            </a:r>
          </a:p>
          <a:p>
            <a:pPr algn="just"/>
            <a:r>
              <a:rPr lang="es-MX" b="1" dirty="0"/>
              <a:t>Sectores impactados:</a:t>
            </a:r>
            <a:r>
              <a:rPr lang="es-MX" dirty="0"/>
              <a:t> Automotriz aeroespacial, dispositivos médicos, servicios, eléctrico-electrónico, metalmecánica, microindustria, agroindustrial, comercio, etc.</a:t>
            </a:r>
          </a:p>
          <a:p>
            <a:pPr algn="just"/>
            <a:r>
              <a:rPr lang="es-MX" dirty="0"/>
              <a:t> </a:t>
            </a:r>
          </a:p>
          <a:p>
            <a:pPr algn="just"/>
            <a:r>
              <a:rPr lang="es-MX" b="1" dirty="0"/>
              <a:t>Tiempo de Ejecución:</a:t>
            </a:r>
            <a:r>
              <a:rPr lang="es-MX" dirty="0"/>
              <a:t> 9 meses</a:t>
            </a:r>
          </a:p>
          <a:p>
            <a:pPr algn="just"/>
            <a:endParaRPr lang="es-MX" dirty="0"/>
          </a:p>
        </p:txBody>
      </p:sp>
      <p:sp>
        <p:nvSpPr>
          <p:cNvPr id="15" name="14 CuadroTexto"/>
          <p:cNvSpPr txBox="1"/>
          <p:nvPr/>
        </p:nvSpPr>
        <p:spPr>
          <a:xfrm>
            <a:off x="0" y="44624"/>
            <a:ext cx="67688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>
                <a:solidFill>
                  <a:schemeClr val="accent1">
                    <a:lumMod val="75000"/>
                  </a:schemeClr>
                </a:solidFill>
                <a:latin typeface="Gotham Medium" pitchFamily="50" charset="0"/>
                <a:cs typeface="Calibri" panose="020F0502020204030204" pitchFamily="34" charset="0"/>
              </a:rPr>
              <a:t>4. </a:t>
            </a:r>
            <a:r>
              <a:rPr lang="es-ES" b="1" dirty="0">
                <a:solidFill>
                  <a:schemeClr val="accent1">
                    <a:lumMod val="75000"/>
                  </a:schemeClr>
                </a:solidFill>
                <a:latin typeface="Gotham Medium" pitchFamily="50" charset="0"/>
                <a:cs typeface="Calibri" panose="020F0502020204030204" pitchFamily="34" charset="0"/>
              </a:rPr>
              <a:t>Diferimiento de pago de servicios para MIPYMES de los parques industriales</a:t>
            </a:r>
            <a:endParaRPr lang="es-MX" b="1" dirty="0">
              <a:solidFill>
                <a:schemeClr val="accent1">
                  <a:lumMod val="75000"/>
                </a:schemeClr>
              </a:solidFill>
              <a:latin typeface="Gotham Medium" pitchFamily="50" charset="0"/>
              <a:cs typeface="Calibri" panose="020F0502020204030204" pitchFamily="34" charset="0"/>
            </a:endParaRPr>
          </a:p>
        </p:txBody>
      </p:sp>
      <p:sp>
        <p:nvSpPr>
          <p:cNvPr id="8" name="9 Rectángulo">
            <a:extLst>
              <a:ext uri="{FF2B5EF4-FFF2-40B4-BE49-F238E27FC236}">
                <a16:creationId xmlns:a16="http://schemas.microsoft.com/office/drawing/2014/main" id="{B7788E99-DA48-4653-BF02-AB94186BA98B}"/>
              </a:ext>
            </a:extLst>
          </p:cNvPr>
          <p:cNvSpPr/>
          <p:nvPr/>
        </p:nvSpPr>
        <p:spPr>
          <a:xfrm>
            <a:off x="0" y="836712"/>
            <a:ext cx="8820472" cy="45719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7265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161764" y="836712"/>
            <a:ext cx="8820472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just"/>
            <a:endParaRPr lang="es-MX" dirty="0"/>
          </a:p>
        </p:txBody>
      </p:sp>
      <p:sp>
        <p:nvSpPr>
          <p:cNvPr id="15" name="14 CuadroTexto"/>
          <p:cNvSpPr txBox="1"/>
          <p:nvPr/>
        </p:nvSpPr>
        <p:spPr>
          <a:xfrm>
            <a:off x="0" y="44624"/>
            <a:ext cx="67688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>
                <a:solidFill>
                  <a:schemeClr val="accent1">
                    <a:lumMod val="75000"/>
                  </a:schemeClr>
                </a:solidFill>
                <a:latin typeface="Gotham Medium" pitchFamily="50" charset="0"/>
                <a:cs typeface="Calibri" panose="020F0502020204030204" pitchFamily="34" charset="0"/>
              </a:rPr>
              <a:t>4. </a:t>
            </a:r>
            <a:r>
              <a:rPr lang="es-ES" b="1" dirty="0">
                <a:solidFill>
                  <a:schemeClr val="accent1">
                    <a:lumMod val="75000"/>
                  </a:schemeClr>
                </a:solidFill>
                <a:latin typeface="Gotham Medium" pitchFamily="50" charset="0"/>
                <a:cs typeface="Calibri" panose="020F0502020204030204" pitchFamily="34" charset="0"/>
              </a:rPr>
              <a:t>Diferimiento de pago de servicios para MIPYMES de los parques industriales</a:t>
            </a:r>
            <a:endParaRPr lang="es-MX" b="1" dirty="0">
              <a:solidFill>
                <a:schemeClr val="accent1">
                  <a:lumMod val="75000"/>
                </a:schemeClr>
              </a:solidFill>
              <a:latin typeface="Gotham Medium" pitchFamily="50" charset="0"/>
              <a:cs typeface="Calibri" panose="020F0502020204030204" pitchFamily="34" charset="0"/>
            </a:endParaRPr>
          </a:p>
        </p:txBody>
      </p:sp>
      <p:sp>
        <p:nvSpPr>
          <p:cNvPr id="8" name="9 Rectángulo">
            <a:extLst>
              <a:ext uri="{FF2B5EF4-FFF2-40B4-BE49-F238E27FC236}">
                <a16:creationId xmlns:a16="http://schemas.microsoft.com/office/drawing/2014/main" id="{B7788E99-DA48-4653-BF02-AB94186BA98B}"/>
              </a:ext>
            </a:extLst>
          </p:cNvPr>
          <p:cNvSpPr/>
          <p:nvPr/>
        </p:nvSpPr>
        <p:spPr>
          <a:xfrm>
            <a:off x="0" y="836712"/>
            <a:ext cx="8820472" cy="45719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1973E891-9099-49D7-A840-1F46400A0E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401" y="1004505"/>
            <a:ext cx="3349567" cy="4581128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02746F68-7EE6-4DE0-A342-79C80749F1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9627" y="1056343"/>
            <a:ext cx="3312773" cy="4604905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10423938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161764" y="836712"/>
            <a:ext cx="8820472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just"/>
            <a:endParaRPr lang="es-MX" dirty="0"/>
          </a:p>
        </p:txBody>
      </p:sp>
      <p:sp>
        <p:nvSpPr>
          <p:cNvPr id="15" name="14 CuadroTexto"/>
          <p:cNvSpPr txBox="1"/>
          <p:nvPr/>
        </p:nvSpPr>
        <p:spPr>
          <a:xfrm>
            <a:off x="0" y="44624"/>
            <a:ext cx="67688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>
                <a:solidFill>
                  <a:schemeClr val="accent1">
                    <a:lumMod val="75000"/>
                  </a:schemeClr>
                </a:solidFill>
                <a:latin typeface="Gotham Medium" pitchFamily="50" charset="0"/>
                <a:cs typeface="Calibri" panose="020F0502020204030204" pitchFamily="34" charset="0"/>
              </a:rPr>
              <a:t>4. </a:t>
            </a:r>
            <a:r>
              <a:rPr lang="es-ES" b="1" dirty="0">
                <a:solidFill>
                  <a:schemeClr val="accent1">
                    <a:lumMod val="75000"/>
                  </a:schemeClr>
                </a:solidFill>
                <a:latin typeface="Gotham Medium" pitchFamily="50" charset="0"/>
                <a:cs typeface="Calibri" panose="020F0502020204030204" pitchFamily="34" charset="0"/>
              </a:rPr>
              <a:t>Diferimiento de pago de servicios para MIPYMES de los parques industriales</a:t>
            </a:r>
            <a:endParaRPr lang="es-MX" b="1" dirty="0">
              <a:solidFill>
                <a:schemeClr val="accent1">
                  <a:lumMod val="75000"/>
                </a:schemeClr>
              </a:solidFill>
              <a:latin typeface="Gotham Medium" pitchFamily="50" charset="0"/>
              <a:cs typeface="Calibri" panose="020F0502020204030204" pitchFamily="34" charset="0"/>
            </a:endParaRPr>
          </a:p>
        </p:txBody>
      </p:sp>
      <p:sp>
        <p:nvSpPr>
          <p:cNvPr id="8" name="9 Rectángulo">
            <a:extLst>
              <a:ext uri="{FF2B5EF4-FFF2-40B4-BE49-F238E27FC236}">
                <a16:creationId xmlns:a16="http://schemas.microsoft.com/office/drawing/2014/main" id="{B7788E99-DA48-4653-BF02-AB94186BA98B}"/>
              </a:ext>
            </a:extLst>
          </p:cNvPr>
          <p:cNvSpPr/>
          <p:nvPr/>
        </p:nvSpPr>
        <p:spPr>
          <a:xfrm>
            <a:off x="0" y="836712"/>
            <a:ext cx="8820472" cy="45719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6C11E51B-25B2-41CF-8120-B46158D6C9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071" y="1052736"/>
            <a:ext cx="3696129" cy="4696908"/>
          </a:xfrm>
          <a:prstGeom prst="rect">
            <a:avLst/>
          </a:prstGeom>
          <a:ln>
            <a:solidFill>
              <a:srgbClr val="000000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15649096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161764" y="836712"/>
            <a:ext cx="8820472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just"/>
            <a:r>
              <a:rPr lang="es-MX" b="1" dirty="0"/>
              <a:t>PUNTO DE ACUERDO:</a:t>
            </a:r>
            <a:endParaRPr lang="es-MX" dirty="0"/>
          </a:p>
          <a:p>
            <a:pPr algn="just"/>
            <a:r>
              <a:rPr lang="es-MX" b="1" dirty="0"/>
              <a:t> </a:t>
            </a:r>
            <a:endParaRPr lang="es-MX" dirty="0"/>
          </a:p>
          <a:p>
            <a:pPr algn="just"/>
            <a:r>
              <a:rPr lang="es-MX" dirty="0"/>
              <a:t>Se solicita al Comité Técnico su autorización para otorgar un </a:t>
            </a:r>
            <a:r>
              <a:rPr lang="es-MX" b="1" dirty="0"/>
              <a:t>diferimiento de facturación hasta por 6 meses</a:t>
            </a:r>
            <a:r>
              <a:rPr lang="es-MX" dirty="0"/>
              <a:t> para empresas de </a:t>
            </a:r>
            <a:r>
              <a:rPr lang="es-MX" b="1" dirty="0"/>
              <a:t>menos de 50 empleados </a:t>
            </a:r>
            <a:r>
              <a:rPr lang="es-MX" dirty="0"/>
              <a:t>establecidas dentro de los </a:t>
            </a:r>
            <a:r>
              <a:rPr lang="es-MX" b="1" dirty="0"/>
              <a:t>parques industriales </a:t>
            </a:r>
            <a:r>
              <a:rPr lang="es-MX" dirty="0"/>
              <a:t>de Gobierno del Estado, como medida para contribuir a la reactivación del sector económico en el Estado de Chihuahua, derivado de la contingencia sanitaria ocasionada por el coronavirus y sus efectos económicos a nivel mundial. Este diferimiento corresponderá a los servicios consumidos durante el periodo de </a:t>
            </a:r>
            <a:r>
              <a:rPr lang="es-MX" b="1" dirty="0"/>
              <a:t>abril, mayo y junio del 2020 </a:t>
            </a:r>
            <a:r>
              <a:rPr lang="es-MX" dirty="0"/>
              <a:t>para ser pagaderos hasta 6 meses después de su consumo. Este beneficio será aplicable a empresas con un contrato de servicios vigente y </a:t>
            </a:r>
            <a:r>
              <a:rPr lang="es-MX" b="1" dirty="0"/>
              <a:t>sin adeudos al 31 de marzo del 2020</a:t>
            </a:r>
            <a:r>
              <a:rPr lang="es-MX" dirty="0"/>
              <a:t>, que </a:t>
            </a:r>
            <a:r>
              <a:rPr lang="es-MX" b="1" dirty="0"/>
              <a:t>presenten una solicitud por escrito </a:t>
            </a:r>
            <a:r>
              <a:rPr lang="es-MX" dirty="0"/>
              <a:t>en el formato que será publicado por el organismo y podrá ejecutarse retroactivamente hasta el 30 de junio del 2020.</a:t>
            </a:r>
          </a:p>
          <a:p>
            <a:pPr algn="just"/>
            <a:endParaRPr lang="es-MX" dirty="0"/>
          </a:p>
        </p:txBody>
      </p:sp>
      <p:sp>
        <p:nvSpPr>
          <p:cNvPr id="15" name="14 CuadroTexto"/>
          <p:cNvSpPr txBox="1"/>
          <p:nvPr/>
        </p:nvSpPr>
        <p:spPr>
          <a:xfrm>
            <a:off x="0" y="44624"/>
            <a:ext cx="67688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>
                <a:solidFill>
                  <a:schemeClr val="accent1">
                    <a:lumMod val="75000"/>
                  </a:schemeClr>
                </a:solidFill>
                <a:latin typeface="Gotham Medium" pitchFamily="50" charset="0"/>
                <a:cs typeface="Calibri" panose="020F0502020204030204" pitchFamily="34" charset="0"/>
              </a:rPr>
              <a:t>4. </a:t>
            </a:r>
            <a:r>
              <a:rPr lang="es-ES" b="1" dirty="0">
                <a:solidFill>
                  <a:schemeClr val="accent1">
                    <a:lumMod val="75000"/>
                  </a:schemeClr>
                </a:solidFill>
                <a:latin typeface="Gotham Medium" pitchFamily="50" charset="0"/>
                <a:cs typeface="Calibri" panose="020F0502020204030204" pitchFamily="34" charset="0"/>
              </a:rPr>
              <a:t>Diferimiento de pago de servicios para MIPYMES de los parques industriales</a:t>
            </a:r>
            <a:endParaRPr lang="es-MX" b="1" dirty="0">
              <a:solidFill>
                <a:schemeClr val="accent1">
                  <a:lumMod val="75000"/>
                </a:schemeClr>
              </a:solidFill>
              <a:latin typeface="Gotham Medium" pitchFamily="50" charset="0"/>
              <a:cs typeface="Calibri" panose="020F0502020204030204" pitchFamily="34" charset="0"/>
            </a:endParaRPr>
          </a:p>
        </p:txBody>
      </p:sp>
      <p:sp>
        <p:nvSpPr>
          <p:cNvPr id="8" name="9 Rectángulo">
            <a:extLst>
              <a:ext uri="{FF2B5EF4-FFF2-40B4-BE49-F238E27FC236}">
                <a16:creationId xmlns:a16="http://schemas.microsoft.com/office/drawing/2014/main" id="{B7788E99-DA48-4653-BF02-AB94186BA98B}"/>
              </a:ext>
            </a:extLst>
          </p:cNvPr>
          <p:cNvSpPr/>
          <p:nvPr/>
        </p:nvSpPr>
        <p:spPr>
          <a:xfrm>
            <a:off x="0" y="836712"/>
            <a:ext cx="8820472" cy="45719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614963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179512" y="901153"/>
            <a:ext cx="8640960" cy="5855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lvl="0" algn="just"/>
            <a:endParaRPr lang="es-ES" dirty="0"/>
          </a:p>
          <a:p>
            <a:pPr lvl="0" algn="just"/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s-MX" dirty="0"/>
              <a:t>SOLICITUD DE AUTORIZACIÓN PARA REORIENTAR EL SUBSIDIO QUE SE RECIBIRIA PARA ACTIVIDADES DE PROMOCIÓN, AL FONDO COMÚN DE FIDEAPECH, PARA APLICARSE EN LAS ACCIONES DERIVADAS DE LA CONTINGENCIA COMO MICROCRÉDITOS Y SUBSIDIOS</a:t>
            </a:r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MX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MX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/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s-MX" dirty="0"/>
              <a:t>SOLICITUD DE AUTORIZACIÓN PARA ESTABLECER UN PROGRAMA DE EMPLEO TEMPORAL PARA MEJORA DE INFRAESTRUCTURA EN LOS PARQUES INDUSTRIALES DEL ORGANISMO</a:t>
            </a:r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MX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s-MX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/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es-MX" dirty="0"/>
              <a:t>SOLICITUD DE AUTORIZACIÓN PARA INCREMENTAR EL PLAN DE INVERSIÓN EN INFRAESTRUCTURA INDUSTRIAL EN AL MENOS 6 REGIONES DEL ESTADO</a:t>
            </a:r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MX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s-MX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/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4. </a:t>
            </a:r>
            <a:r>
              <a:rPr lang="es-MX" dirty="0"/>
              <a:t>SOLICITUD DE AUTORIZACIÓN PARA OTORGAR EL DIFERIMIENTO DE PAGO DE SERVICIOS DE AGUA, VIGILANCIA Y MANTENIMIENTO, PARA MIPYMES ESTABLECIDAS EN LOS PARQUES INDUSTRIALES DEL ORGANISMO</a:t>
            </a:r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0" algn="just"/>
            <a:endParaRPr lang="es-E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14 CuadroTexto"/>
          <p:cNvSpPr txBox="1"/>
          <p:nvPr/>
        </p:nvSpPr>
        <p:spPr>
          <a:xfrm>
            <a:off x="323528" y="188640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Orden del Día</a:t>
            </a:r>
          </a:p>
        </p:txBody>
      </p:sp>
      <p:sp>
        <p:nvSpPr>
          <p:cNvPr id="8" name="9 Rectángulo">
            <a:extLst>
              <a:ext uri="{FF2B5EF4-FFF2-40B4-BE49-F238E27FC236}">
                <a16:creationId xmlns:a16="http://schemas.microsoft.com/office/drawing/2014/main" id="{B7788E99-DA48-4653-BF02-AB94186BA98B}"/>
              </a:ext>
            </a:extLst>
          </p:cNvPr>
          <p:cNvSpPr/>
          <p:nvPr/>
        </p:nvSpPr>
        <p:spPr>
          <a:xfrm>
            <a:off x="0" y="836712"/>
            <a:ext cx="8820472" cy="45719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89306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161764" y="2780928"/>
            <a:ext cx="8820472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lvl="0" algn="just"/>
            <a:r>
              <a:rPr lang="es-ES" sz="2000" b="1" dirty="0"/>
              <a:t>1. REORIENTAR SUBSIDIO QUE SE RECIBIRÍA PARA ACTIVIDADES DE PROMOCIÓN.</a:t>
            </a:r>
            <a:endParaRPr lang="es-MX" sz="2000" b="1" dirty="0"/>
          </a:p>
        </p:txBody>
      </p:sp>
      <p:sp>
        <p:nvSpPr>
          <p:cNvPr id="8" name="9 Rectángulo">
            <a:extLst>
              <a:ext uri="{FF2B5EF4-FFF2-40B4-BE49-F238E27FC236}">
                <a16:creationId xmlns:a16="http://schemas.microsoft.com/office/drawing/2014/main" id="{B7788E99-DA48-4653-BF02-AB94186BA98B}"/>
              </a:ext>
            </a:extLst>
          </p:cNvPr>
          <p:cNvSpPr/>
          <p:nvPr/>
        </p:nvSpPr>
        <p:spPr>
          <a:xfrm>
            <a:off x="0" y="836712"/>
            <a:ext cx="8820472" cy="45719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291280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161764" y="836712"/>
            <a:ext cx="8820472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just"/>
            <a:endParaRPr lang="es-MX" dirty="0"/>
          </a:p>
          <a:p>
            <a:pPr algn="just"/>
            <a:r>
              <a:rPr lang="es-MX" dirty="0"/>
              <a:t>A partir del ejercicio </a:t>
            </a:r>
            <a:r>
              <a:rPr lang="es-MX" b="1" dirty="0"/>
              <a:t>2019</a:t>
            </a:r>
            <a:r>
              <a:rPr lang="es-MX" dirty="0"/>
              <a:t> las funciones de </a:t>
            </a:r>
            <a:r>
              <a:rPr lang="es-MX" b="1" dirty="0"/>
              <a:t>promoción y atracción de inversiones </a:t>
            </a:r>
            <a:r>
              <a:rPr lang="es-MX" dirty="0"/>
              <a:t>al Estado de Chihuahua </a:t>
            </a:r>
            <a:r>
              <a:rPr lang="es-MX" b="1" dirty="0"/>
              <a:t>se realizan directamente por Promotora para el Desarrollo Económico de Chihuahua</a:t>
            </a:r>
            <a:r>
              <a:rPr lang="es-MX" dirty="0"/>
              <a:t>, atribuciones que </a:t>
            </a:r>
            <a:r>
              <a:rPr lang="es-MX" b="1" dirty="0"/>
              <a:t>ejercía la Secretaría de Innovación y Desarrollo Económico</a:t>
            </a:r>
            <a:r>
              <a:rPr lang="es-MX" dirty="0"/>
              <a:t>.</a:t>
            </a:r>
          </a:p>
          <a:p>
            <a:pPr algn="just"/>
            <a:r>
              <a:rPr lang="es-MX" b="1" dirty="0"/>
              <a:t> </a:t>
            </a:r>
            <a:endParaRPr lang="es-MX" dirty="0"/>
          </a:p>
          <a:p>
            <a:pPr algn="just"/>
            <a:r>
              <a:rPr lang="es-MX" dirty="0"/>
              <a:t>En base a lo anterior, Promotora para el Desarrollo Económico de Chihuahua </a:t>
            </a:r>
            <a:r>
              <a:rPr lang="es-MX" b="1" dirty="0"/>
              <a:t>cuenta con </a:t>
            </a:r>
            <a:r>
              <a:rPr lang="es-MX" dirty="0"/>
              <a:t>una partida de </a:t>
            </a:r>
            <a:r>
              <a:rPr lang="es-MX" b="1" dirty="0"/>
              <a:t>4 millones de pesos como subsidio </a:t>
            </a:r>
            <a:r>
              <a:rPr lang="es-MX" dirty="0"/>
              <a:t>dentro de la Dirección de Industria de la SIDE.  </a:t>
            </a:r>
          </a:p>
          <a:p>
            <a:pPr algn="just"/>
            <a:r>
              <a:rPr lang="es-MX" dirty="0"/>
              <a:t> </a:t>
            </a:r>
          </a:p>
          <a:p>
            <a:pPr algn="just"/>
            <a:r>
              <a:rPr lang="es-MX" dirty="0"/>
              <a:t>Derivado del “</a:t>
            </a:r>
            <a:r>
              <a:rPr lang="es-MX" b="1" dirty="0"/>
              <a:t>Plan Emergente de apoyo y protección a la salud, empleo e ingreso familiar</a:t>
            </a:r>
            <a:r>
              <a:rPr lang="es-MX" dirty="0"/>
              <a:t>” durante las últimas 2 semanas de Marzo, se llevó a cabo un análisis que abarcó comprensivamente todas las dependencias y entidades paraestatales de la administración pública estatal. Este plan contempla una </a:t>
            </a:r>
            <a:r>
              <a:rPr lang="es-MX" b="1" dirty="0"/>
              <a:t>reorientación</a:t>
            </a:r>
            <a:r>
              <a:rPr lang="es-MX" dirty="0"/>
              <a:t> de las actividades sustantivas y recursos de las mismas para generar una </a:t>
            </a:r>
            <a:r>
              <a:rPr lang="es-MX" b="1" dirty="0"/>
              <a:t>estabilidad laboral</a:t>
            </a:r>
            <a:r>
              <a:rPr lang="es-MX" dirty="0"/>
              <a:t>, principalmente enfocada en </a:t>
            </a:r>
            <a:r>
              <a:rPr lang="es-MX" b="1" dirty="0" err="1"/>
              <a:t>MiPYMES</a:t>
            </a:r>
            <a:r>
              <a:rPr lang="es-MX" dirty="0"/>
              <a:t> y </a:t>
            </a:r>
            <a:r>
              <a:rPr lang="es-MX" b="1" dirty="0"/>
              <a:t>sectores vulnerables.</a:t>
            </a:r>
          </a:p>
          <a:p>
            <a:pPr algn="just"/>
            <a:r>
              <a:rPr lang="es-MX" dirty="0"/>
              <a:t> </a:t>
            </a:r>
          </a:p>
          <a:p>
            <a:r>
              <a:rPr lang="es-MX" dirty="0"/>
              <a:t> </a:t>
            </a:r>
          </a:p>
          <a:p>
            <a:pPr algn="just"/>
            <a:r>
              <a:rPr lang="es-ES" sz="1600" dirty="0">
                <a:latin typeface="Gotham Medium" pitchFamily="50" charset="0"/>
              </a:rPr>
              <a:t>	</a:t>
            </a:r>
            <a:endParaRPr lang="es-MX" sz="1600" dirty="0">
              <a:latin typeface="Gotham Medium" pitchFamily="50" charset="0"/>
            </a:endParaRPr>
          </a:p>
        </p:txBody>
      </p:sp>
      <p:sp>
        <p:nvSpPr>
          <p:cNvPr id="15" name="14 CuadroTexto"/>
          <p:cNvSpPr txBox="1"/>
          <p:nvPr/>
        </p:nvSpPr>
        <p:spPr>
          <a:xfrm>
            <a:off x="0" y="44624"/>
            <a:ext cx="6768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>
                <a:solidFill>
                  <a:schemeClr val="accent1">
                    <a:lumMod val="75000"/>
                  </a:schemeClr>
                </a:solidFill>
                <a:latin typeface="Gotham Medium" pitchFamily="50" charset="0"/>
                <a:cs typeface="Calibri" panose="020F0502020204030204" pitchFamily="34" charset="0"/>
              </a:rPr>
              <a:t>1. </a:t>
            </a:r>
            <a:r>
              <a:rPr lang="es-ES" b="1" dirty="0">
                <a:solidFill>
                  <a:schemeClr val="accent1">
                    <a:lumMod val="75000"/>
                  </a:schemeClr>
                </a:solidFill>
                <a:latin typeface="Gotham Medium" pitchFamily="50" charset="0"/>
                <a:cs typeface="Calibri" panose="020F0502020204030204" pitchFamily="34" charset="0"/>
              </a:rPr>
              <a:t>Reorientar subsidio que se recibiría para actividades de promoción</a:t>
            </a:r>
            <a:endParaRPr lang="es-MX" b="1" dirty="0">
              <a:solidFill>
                <a:schemeClr val="accent1">
                  <a:lumMod val="75000"/>
                </a:schemeClr>
              </a:solidFill>
              <a:latin typeface="Gotham Medium" pitchFamily="50" charset="0"/>
              <a:cs typeface="Calibri" panose="020F0502020204030204" pitchFamily="34" charset="0"/>
            </a:endParaRPr>
          </a:p>
        </p:txBody>
      </p:sp>
      <p:sp>
        <p:nvSpPr>
          <p:cNvPr id="8" name="9 Rectángulo">
            <a:extLst>
              <a:ext uri="{FF2B5EF4-FFF2-40B4-BE49-F238E27FC236}">
                <a16:creationId xmlns:a16="http://schemas.microsoft.com/office/drawing/2014/main" id="{B7788E99-DA48-4653-BF02-AB94186BA98B}"/>
              </a:ext>
            </a:extLst>
          </p:cNvPr>
          <p:cNvSpPr/>
          <p:nvPr/>
        </p:nvSpPr>
        <p:spPr>
          <a:xfrm>
            <a:off x="0" y="836712"/>
            <a:ext cx="8820472" cy="45719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608583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161764" y="836712"/>
            <a:ext cx="8820472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just"/>
            <a:r>
              <a:rPr lang="es-MX" dirty="0"/>
              <a:t>Dentro del marco de este </a:t>
            </a:r>
            <a:r>
              <a:rPr lang="es-MX" b="1" dirty="0"/>
              <a:t>plan</a:t>
            </a:r>
            <a:r>
              <a:rPr lang="es-MX" dirty="0"/>
              <a:t>, previamente </a:t>
            </a:r>
            <a:r>
              <a:rPr lang="es-MX" b="1" dirty="0"/>
              <a:t>validado por la Coordinación Ejecutiva de Gabinete</a:t>
            </a:r>
            <a:r>
              <a:rPr lang="es-MX" dirty="0"/>
              <a:t>, </a:t>
            </a:r>
            <a:r>
              <a:rPr lang="es-MX" b="1" dirty="0"/>
              <a:t>se propone </a:t>
            </a:r>
            <a:r>
              <a:rPr lang="es-MX" dirty="0"/>
              <a:t>llevar a cabo una </a:t>
            </a:r>
            <a:r>
              <a:rPr lang="es-MX" b="1" dirty="0"/>
              <a:t>modificación al presupuesto de egresos de Promotora para el Desarrollo Económico de Chihuahua </a:t>
            </a:r>
            <a:r>
              <a:rPr lang="es-MX" dirty="0"/>
              <a:t>para que </a:t>
            </a:r>
            <a:r>
              <a:rPr lang="es-MX" b="1" dirty="0"/>
              <a:t>este organismo asuma el costo </a:t>
            </a:r>
            <a:r>
              <a:rPr lang="es-MX" dirty="0"/>
              <a:t>de estas actividades, necesarias para la reactivación económica del estado, al participar directamente en la </a:t>
            </a:r>
            <a:r>
              <a:rPr lang="es-MX" b="1" dirty="0"/>
              <a:t>atracción de inversiones </a:t>
            </a:r>
            <a:r>
              <a:rPr lang="es-MX" dirty="0"/>
              <a:t>posteriores a la contingencia sanitaria.</a:t>
            </a:r>
          </a:p>
          <a:p>
            <a:pPr algn="just"/>
            <a:r>
              <a:rPr lang="es-MX" dirty="0"/>
              <a:t> </a:t>
            </a:r>
          </a:p>
          <a:p>
            <a:pPr algn="just"/>
            <a:r>
              <a:rPr lang="es-MX" dirty="0"/>
              <a:t>Los recursos liberados por esta reestructuración presupuestal permitirán </a:t>
            </a:r>
            <a:r>
              <a:rPr lang="es-MX" b="1" dirty="0"/>
              <a:t>destinar 4 millones </a:t>
            </a:r>
            <a:r>
              <a:rPr lang="es-MX" dirty="0"/>
              <a:t>de pesos </a:t>
            </a:r>
            <a:r>
              <a:rPr lang="es-MX" b="1" dirty="0"/>
              <a:t>al fondo común de FIDEAPECH</a:t>
            </a:r>
            <a:r>
              <a:rPr lang="es-MX" dirty="0"/>
              <a:t>, para aplicarse en las acciones derivadas de la contingencia como microcréditos y subsidios.</a:t>
            </a:r>
          </a:p>
          <a:p>
            <a:pPr algn="just"/>
            <a:r>
              <a:rPr lang="es-MX" b="1" dirty="0"/>
              <a:t> </a:t>
            </a:r>
            <a:endParaRPr lang="es-MX" dirty="0"/>
          </a:p>
          <a:p>
            <a:pPr algn="just"/>
            <a:r>
              <a:rPr lang="es-MX" b="1" dirty="0"/>
              <a:t>Impacto económico directo:</a:t>
            </a:r>
            <a:r>
              <a:rPr lang="es-MX" dirty="0"/>
              <a:t> Estimado </a:t>
            </a:r>
            <a:r>
              <a:rPr lang="es-MX" b="1" dirty="0"/>
              <a:t>8 millones de pesos </a:t>
            </a:r>
            <a:r>
              <a:rPr lang="es-MX" dirty="0"/>
              <a:t>directos (</a:t>
            </a:r>
            <a:r>
              <a:rPr lang="es-MX" b="1" dirty="0"/>
              <a:t>4 millones </a:t>
            </a:r>
            <a:r>
              <a:rPr lang="es-MX" dirty="0"/>
              <a:t>a través de aportación a fondo de </a:t>
            </a:r>
            <a:r>
              <a:rPr lang="es-MX" b="1" dirty="0"/>
              <a:t>FIDEAPECH</a:t>
            </a:r>
            <a:r>
              <a:rPr lang="es-MX" dirty="0"/>
              <a:t> y </a:t>
            </a:r>
            <a:r>
              <a:rPr lang="es-MX" b="1" dirty="0"/>
              <a:t>4 millones </a:t>
            </a:r>
            <a:r>
              <a:rPr lang="es-MX" dirty="0"/>
              <a:t>de gasto en actividades de </a:t>
            </a:r>
            <a:r>
              <a:rPr lang="es-MX" b="1" dirty="0"/>
              <a:t>promoción para ejecutarse por el organismo</a:t>
            </a:r>
            <a:r>
              <a:rPr lang="es-MX" dirty="0"/>
              <a:t>) e incremento de competitividad en atracción de inversiones durante segunda mitad de 2020 y primera mitad de 2021.</a:t>
            </a:r>
          </a:p>
          <a:p>
            <a:pPr algn="just"/>
            <a:r>
              <a:rPr lang="es-MX" dirty="0"/>
              <a:t> </a:t>
            </a:r>
          </a:p>
          <a:p>
            <a:pPr algn="just"/>
            <a:r>
              <a:rPr lang="es-MX" b="1" dirty="0"/>
              <a:t>Sectores impactados:</a:t>
            </a:r>
            <a:r>
              <a:rPr lang="es-MX" dirty="0"/>
              <a:t> IMMEX, Aeroespacial, Médico y </a:t>
            </a:r>
            <a:r>
              <a:rPr lang="es-MX" dirty="0" err="1"/>
              <a:t>BPO’s</a:t>
            </a:r>
            <a:r>
              <a:rPr lang="es-MX" dirty="0"/>
              <a:t>/software</a:t>
            </a:r>
          </a:p>
          <a:p>
            <a:r>
              <a:rPr lang="es-MX" dirty="0"/>
              <a:t> </a:t>
            </a:r>
          </a:p>
          <a:p>
            <a:r>
              <a:rPr lang="es-MX" b="1" dirty="0"/>
              <a:t> </a:t>
            </a:r>
            <a:endParaRPr lang="es-MX" dirty="0"/>
          </a:p>
          <a:p>
            <a:endParaRPr lang="es-MX" sz="1600" dirty="0">
              <a:latin typeface="Gotham Medium" pitchFamily="50" charset="0"/>
            </a:endParaRPr>
          </a:p>
        </p:txBody>
      </p:sp>
      <p:sp>
        <p:nvSpPr>
          <p:cNvPr id="15" name="14 CuadroTexto"/>
          <p:cNvSpPr txBox="1"/>
          <p:nvPr/>
        </p:nvSpPr>
        <p:spPr>
          <a:xfrm>
            <a:off x="0" y="44624"/>
            <a:ext cx="6768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>
                <a:solidFill>
                  <a:schemeClr val="accent1">
                    <a:lumMod val="75000"/>
                  </a:schemeClr>
                </a:solidFill>
                <a:latin typeface="Gotham Medium" pitchFamily="50" charset="0"/>
                <a:cs typeface="Calibri" panose="020F0502020204030204" pitchFamily="34" charset="0"/>
              </a:rPr>
              <a:t>1. </a:t>
            </a:r>
            <a:r>
              <a:rPr lang="es-ES" b="1" dirty="0">
                <a:solidFill>
                  <a:schemeClr val="accent1">
                    <a:lumMod val="75000"/>
                  </a:schemeClr>
                </a:solidFill>
                <a:latin typeface="Gotham Medium" pitchFamily="50" charset="0"/>
                <a:cs typeface="Calibri" panose="020F0502020204030204" pitchFamily="34" charset="0"/>
              </a:rPr>
              <a:t>Reorientar subsidio que se recibiría para actividades de promoción</a:t>
            </a:r>
            <a:endParaRPr lang="es-MX" b="1" dirty="0">
              <a:solidFill>
                <a:schemeClr val="accent1">
                  <a:lumMod val="75000"/>
                </a:schemeClr>
              </a:solidFill>
              <a:latin typeface="Gotham Medium" pitchFamily="50" charset="0"/>
              <a:cs typeface="Calibri" panose="020F0502020204030204" pitchFamily="34" charset="0"/>
            </a:endParaRPr>
          </a:p>
        </p:txBody>
      </p:sp>
      <p:sp>
        <p:nvSpPr>
          <p:cNvPr id="8" name="9 Rectángulo">
            <a:extLst>
              <a:ext uri="{FF2B5EF4-FFF2-40B4-BE49-F238E27FC236}">
                <a16:creationId xmlns:a16="http://schemas.microsoft.com/office/drawing/2014/main" id="{B7788E99-DA48-4653-BF02-AB94186BA98B}"/>
              </a:ext>
            </a:extLst>
          </p:cNvPr>
          <p:cNvSpPr/>
          <p:nvPr/>
        </p:nvSpPr>
        <p:spPr>
          <a:xfrm>
            <a:off x="0" y="836712"/>
            <a:ext cx="8820472" cy="45719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506282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161764" y="836712"/>
            <a:ext cx="8820472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r>
              <a:rPr lang="es-MX" dirty="0"/>
              <a:t> </a:t>
            </a:r>
          </a:p>
          <a:p>
            <a:r>
              <a:rPr lang="es-MX" b="1" dirty="0"/>
              <a:t> </a:t>
            </a:r>
            <a:endParaRPr lang="es-MX" dirty="0"/>
          </a:p>
          <a:p>
            <a:endParaRPr lang="es-MX" sz="1600" dirty="0">
              <a:latin typeface="Gotham Medium" pitchFamily="50" charset="0"/>
            </a:endParaRPr>
          </a:p>
        </p:txBody>
      </p:sp>
      <p:sp>
        <p:nvSpPr>
          <p:cNvPr id="15" name="14 CuadroTexto"/>
          <p:cNvSpPr txBox="1"/>
          <p:nvPr/>
        </p:nvSpPr>
        <p:spPr>
          <a:xfrm>
            <a:off x="0" y="44624"/>
            <a:ext cx="6768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>
                <a:solidFill>
                  <a:schemeClr val="accent1">
                    <a:lumMod val="75000"/>
                  </a:schemeClr>
                </a:solidFill>
                <a:latin typeface="Gotham Medium" pitchFamily="50" charset="0"/>
                <a:cs typeface="Calibri" panose="020F0502020204030204" pitchFamily="34" charset="0"/>
              </a:rPr>
              <a:t>1. </a:t>
            </a:r>
            <a:r>
              <a:rPr lang="es-ES" b="1" dirty="0">
                <a:solidFill>
                  <a:schemeClr val="accent1">
                    <a:lumMod val="75000"/>
                  </a:schemeClr>
                </a:solidFill>
                <a:latin typeface="Gotham Medium" pitchFamily="50" charset="0"/>
                <a:cs typeface="Calibri" panose="020F0502020204030204" pitchFamily="34" charset="0"/>
              </a:rPr>
              <a:t>Reorientar subsidio que se recibiría para actividades de promoción</a:t>
            </a:r>
            <a:endParaRPr lang="es-MX" b="1" dirty="0">
              <a:solidFill>
                <a:schemeClr val="accent1">
                  <a:lumMod val="75000"/>
                </a:schemeClr>
              </a:solidFill>
              <a:latin typeface="Gotham Medium" pitchFamily="50" charset="0"/>
              <a:cs typeface="Calibri" panose="020F0502020204030204" pitchFamily="34" charset="0"/>
            </a:endParaRPr>
          </a:p>
        </p:txBody>
      </p:sp>
      <p:sp>
        <p:nvSpPr>
          <p:cNvPr id="8" name="9 Rectángulo">
            <a:extLst>
              <a:ext uri="{FF2B5EF4-FFF2-40B4-BE49-F238E27FC236}">
                <a16:creationId xmlns:a16="http://schemas.microsoft.com/office/drawing/2014/main" id="{B7788E99-DA48-4653-BF02-AB94186BA98B}"/>
              </a:ext>
            </a:extLst>
          </p:cNvPr>
          <p:cNvSpPr/>
          <p:nvPr/>
        </p:nvSpPr>
        <p:spPr>
          <a:xfrm>
            <a:off x="0" y="836712"/>
            <a:ext cx="8820472" cy="45719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39864BB4-9FD5-473D-93AD-276D20EA61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30529"/>
            <a:ext cx="9144000" cy="4196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4156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161764" y="836712"/>
            <a:ext cx="8820472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r>
              <a:rPr lang="es-MX" dirty="0"/>
              <a:t> </a:t>
            </a:r>
          </a:p>
          <a:p>
            <a:pPr algn="just"/>
            <a:r>
              <a:rPr lang="es-MX" b="1" dirty="0"/>
              <a:t> </a:t>
            </a:r>
            <a:endParaRPr lang="es-MX" dirty="0"/>
          </a:p>
          <a:p>
            <a:pPr algn="just"/>
            <a:r>
              <a:rPr lang="es-MX" b="1" dirty="0"/>
              <a:t>PUNTO DE ACUERDO:</a:t>
            </a:r>
            <a:endParaRPr lang="es-MX" dirty="0"/>
          </a:p>
          <a:p>
            <a:pPr algn="just"/>
            <a:r>
              <a:rPr lang="es-MX" dirty="0"/>
              <a:t> </a:t>
            </a:r>
          </a:p>
          <a:p>
            <a:pPr algn="just"/>
            <a:r>
              <a:rPr lang="es-MX" dirty="0"/>
              <a:t>Se solicita al Comité Técnico la autorización para:</a:t>
            </a:r>
          </a:p>
          <a:p>
            <a:pPr algn="just"/>
            <a:r>
              <a:rPr lang="es-MX" dirty="0"/>
              <a:t> </a:t>
            </a:r>
          </a:p>
          <a:p>
            <a:pPr algn="just"/>
            <a:r>
              <a:rPr lang="es-MX" b="1" dirty="0"/>
              <a:t>A)</a:t>
            </a:r>
            <a:r>
              <a:rPr lang="es-MX" dirty="0"/>
              <a:t> </a:t>
            </a:r>
            <a:r>
              <a:rPr lang="es-MX" b="1" dirty="0"/>
              <a:t>Reorientar el subsidio de $4,000,000.00 pesos</a:t>
            </a:r>
            <a:r>
              <a:rPr lang="es-MX" dirty="0"/>
              <a:t>, que se recibiría para actividades de promoción </a:t>
            </a:r>
            <a:r>
              <a:rPr lang="es-MX" b="1" dirty="0"/>
              <a:t>al fondo común de FIDEAPECH </a:t>
            </a:r>
            <a:r>
              <a:rPr lang="es-MX" dirty="0"/>
              <a:t>para aplicarse en las acciones derivadas de la contingencia como microcréditos y subsidios.</a:t>
            </a:r>
          </a:p>
          <a:p>
            <a:pPr algn="just"/>
            <a:r>
              <a:rPr lang="es-MX" dirty="0"/>
              <a:t> </a:t>
            </a:r>
          </a:p>
          <a:p>
            <a:pPr algn="just"/>
            <a:r>
              <a:rPr lang="es-MX" b="1" dirty="0"/>
              <a:t>B)</a:t>
            </a:r>
            <a:r>
              <a:rPr lang="es-MX" dirty="0"/>
              <a:t> </a:t>
            </a:r>
            <a:r>
              <a:rPr lang="es-MX" b="1" dirty="0"/>
              <a:t>Ampliar el presupuesto de egresos por $4,000,000.00 pesos</a:t>
            </a:r>
            <a:r>
              <a:rPr lang="es-MX" dirty="0"/>
              <a:t>, para las actividades de </a:t>
            </a:r>
            <a:r>
              <a:rPr lang="es-MX" b="1" dirty="0"/>
              <a:t>promoción y atracción de inversiones </a:t>
            </a:r>
            <a:r>
              <a:rPr lang="es-MX" dirty="0"/>
              <a:t>a realizarse con </a:t>
            </a:r>
            <a:r>
              <a:rPr lang="es-MX" b="1" dirty="0"/>
              <a:t>recursos propios del organismo</a:t>
            </a:r>
            <a:r>
              <a:rPr lang="es-MX" dirty="0"/>
              <a:t>, de acuerdo al desglose de partidas anexo.</a:t>
            </a:r>
          </a:p>
          <a:p>
            <a:r>
              <a:rPr lang="es-MX" dirty="0"/>
              <a:t> </a:t>
            </a:r>
          </a:p>
          <a:p>
            <a:pPr algn="just"/>
            <a:r>
              <a:rPr lang="es-ES" sz="1600" dirty="0">
                <a:latin typeface="Gotham Medium" pitchFamily="50" charset="0"/>
              </a:rPr>
              <a:t>	</a:t>
            </a:r>
            <a:endParaRPr lang="es-MX" sz="1600" dirty="0">
              <a:latin typeface="Gotham Medium" pitchFamily="50" charset="0"/>
            </a:endParaRPr>
          </a:p>
        </p:txBody>
      </p:sp>
      <p:sp>
        <p:nvSpPr>
          <p:cNvPr id="15" name="14 CuadroTexto"/>
          <p:cNvSpPr txBox="1"/>
          <p:nvPr/>
        </p:nvSpPr>
        <p:spPr>
          <a:xfrm>
            <a:off x="0" y="44624"/>
            <a:ext cx="6768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>
                <a:solidFill>
                  <a:schemeClr val="accent1">
                    <a:lumMod val="75000"/>
                  </a:schemeClr>
                </a:solidFill>
                <a:latin typeface="Gotham Medium" pitchFamily="50" charset="0"/>
                <a:cs typeface="Calibri" panose="020F0502020204030204" pitchFamily="34" charset="0"/>
              </a:rPr>
              <a:t>1. </a:t>
            </a:r>
            <a:r>
              <a:rPr lang="es-ES" b="1" dirty="0">
                <a:solidFill>
                  <a:schemeClr val="accent1">
                    <a:lumMod val="75000"/>
                  </a:schemeClr>
                </a:solidFill>
                <a:latin typeface="Gotham Medium" pitchFamily="50" charset="0"/>
                <a:cs typeface="Calibri" panose="020F0502020204030204" pitchFamily="34" charset="0"/>
              </a:rPr>
              <a:t>Reorientar subsidio que se recibiría para actividades de promoción</a:t>
            </a:r>
            <a:endParaRPr lang="es-MX" b="1" dirty="0">
              <a:solidFill>
                <a:schemeClr val="accent1">
                  <a:lumMod val="75000"/>
                </a:schemeClr>
              </a:solidFill>
              <a:latin typeface="Gotham Medium" pitchFamily="50" charset="0"/>
              <a:cs typeface="Calibri" panose="020F0502020204030204" pitchFamily="34" charset="0"/>
            </a:endParaRPr>
          </a:p>
        </p:txBody>
      </p:sp>
      <p:sp>
        <p:nvSpPr>
          <p:cNvPr id="8" name="9 Rectángulo">
            <a:extLst>
              <a:ext uri="{FF2B5EF4-FFF2-40B4-BE49-F238E27FC236}">
                <a16:creationId xmlns:a16="http://schemas.microsoft.com/office/drawing/2014/main" id="{B7788E99-DA48-4653-BF02-AB94186BA98B}"/>
              </a:ext>
            </a:extLst>
          </p:cNvPr>
          <p:cNvSpPr/>
          <p:nvPr/>
        </p:nvSpPr>
        <p:spPr>
          <a:xfrm>
            <a:off x="0" y="836712"/>
            <a:ext cx="8820472" cy="45719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910267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161764" y="2780928"/>
            <a:ext cx="8820472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lvl="0" algn="just"/>
            <a:r>
              <a:rPr lang="es-ES" sz="2000" b="1" dirty="0"/>
              <a:t>1. PROGRAMA DE EMPLEO TEMPORAL PARA MEJORA DE INFRAESTRUCTURA.</a:t>
            </a:r>
            <a:endParaRPr lang="es-MX" sz="2000" b="1" dirty="0"/>
          </a:p>
        </p:txBody>
      </p:sp>
      <p:sp>
        <p:nvSpPr>
          <p:cNvPr id="8" name="9 Rectángulo">
            <a:extLst>
              <a:ext uri="{FF2B5EF4-FFF2-40B4-BE49-F238E27FC236}">
                <a16:creationId xmlns:a16="http://schemas.microsoft.com/office/drawing/2014/main" id="{B7788E99-DA48-4653-BF02-AB94186BA98B}"/>
              </a:ext>
            </a:extLst>
          </p:cNvPr>
          <p:cNvSpPr/>
          <p:nvPr/>
        </p:nvSpPr>
        <p:spPr>
          <a:xfrm>
            <a:off x="0" y="836712"/>
            <a:ext cx="8820472" cy="45719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5211520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6544</TotalTime>
  <Words>2234</Words>
  <Application>Microsoft Office PowerPoint</Application>
  <PresentationFormat>Presentación en pantalla (4:3)</PresentationFormat>
  <Paragraphs>126</Paragraphs>
  <Slides>25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25</vt:i4>
      </vt:variant>
    </vt:vector>
  </HeadingPairs>
  <TitlesOfParts>
    <vt:vector size="31" baseType="lpstr">
      <vt:lpstr>Arial</vt:lpstr>
      <vt:lpstr>Calibri</vt:lpstr>
      <vt:lpstr>Gotham Bold</vt:lpstr>
      <vt:lpstr>Gotham Medium</vt:lpstr>
      <vt:lpstr>StarSymbol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javier.marrufo</dc:creator>
  <cp:lastModifiedBy>Javier Marrufo</cp:lastModifiedBy>
  <cp:revision>781</cp:revision>
  <cp:lastPrinted>2018-09-13T21:58:56Z</cp:lastPrinted>
  <dcterms:created xsi:type="dcterms:W3CDTF">2016-12-12T21:31:56Z</dcterms:created>
  <dcterms:modified xsi:type="dcterms:W3CDTF">2020-04-07T23:36:18Z</dcterms:modified>
</cp:coreProperties>
</file>