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304" r:id="rId3"/>
    <p:sldId id="523" r:id="rId4"/>
    <p:sldId id="510" r:id="rId5"/>
    <p:sldId id="511" r:id="rId6"/>
    <p:sldId id="521" r:id="rId7"/>
    <p:sldId id="512" r:id="rId8"/>
    <p:sldId id="513" r:id="rId9"/>
    <p:sldId id="514" r:id="rId10"/>
    <p:sldId id="515" r:id="rId11"/>
    <p:sldId id="516" r:id="rId12"/>
    <p:sldId id="517" r:id="rId13"/>
    <p:sldId id="518" r:id="rId14"/>
    <p:sldId id="519" r:id="rId15"/>
    <p:sldId id="520" r:id="rId16"/>
    <p:sldId id="531" r:id="rId17"/>
    <p:sldId id="440" r:id="rId18"/>
    <p:sldId id="441" r:id="rId19"/>
    <p:sldId id="470" r:id="rId20"/>
    <p:sldId id="469" r:id="rId21"/>
    <p:sldId id="471" r:id="rId22"/>
    <p:sldId id="449" r:id="rId23"/>
    <p:sldId id="450" r:id="rId24"/>
    <p:sldId id="477" r:id="rId25"/>
    <p:sldId id="478" r:id="rId26"/>
    <p:sldId id="532" r:id="rId27"/>
    <p:sldId id="533" r:id="rId28"/>
    <p:sldId id="524" r:id="rId29"/>
    <p:sldId id="525" r:id="rId30"/>
    <p:sldId id="526" r:id="rId31"/>
    <p:sldId id="527" r:id="rId32"/>
    <p:sldId id="528" r:id="rId33"/>
    <p:sldId id="529" r:id="rId34"/>
    <p:sldId id="530" r:id="rId35"/>
  </p:sldIdLst>
  <p:sldSz cx="9144000" cy="6858000" type="screen4x3"/>
  <p:notesSz cx="68580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briela Villasana" initials="GV" lastIdx="7" clrIdx="0">
    <p:extLst>
      <p:ext uri="{19B8F6BF-5375-455C-9EA6-DF929625EA0E}">
        <p15:presenceInfo xmlns:p15="http://schemas.microsoft.com/office/powerpoint/2012/main" userId="S-1-5-21-2279149308-4049138064-3808795563-56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AF4FE"/>
    <a:srgbClr val="EED3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94660"/>
  </p:normalViewPr>
  <p:slideViewPr>
    <p:cSldViewPr>
      <p:cViewPr varScale="1">
        <p:scale>
          <a:sx n="72" d="100"/>
          <a:sy n="72" d="100"/>
        </p:scale>
        <p:origin x="1338"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904"/>
    </p:cViewPr>
  </p:sorterViewPr>
  <p:notesViewPr>
    <p:cSldViewPr>
      <p:cViewPr varScale="1">
        <p:scale>
          <a:sx n="55" d="100"/>
          <a:sy n="55" d="100"/>
        </p:scale>
        <p:origin x="285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CE5635E-9ABF-40DD-9E12-BDCFF9418F13}" type="datetimeFigureOut">
              <a:rPr lang="es-MX" smtClean="0"/>
              <a:t>21/10/2020</a:t>
            </a:fld>
            <a:endParaRPr lang="es-MX"/>
          </a:p>
        </p:txBody>
      </p:sp>
      <p:sp>
        <p:nvSpPr>
          <p:cNvPr id="4" name="Marcador de imagen de diapositiva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8"/>
            <a:ext cx="2971800" cy="466433"/>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829968"/>
            <a:ext cx="2971800" cy="466433"/>
          </a:xfrm>
          <a:prstGeom prst="rect">
            <a:avLst/>
          </a:prstGeom>
        </p:spPr>
        <p:txBody>
          <a:bodyPr vert="horz" lIns="91440" tIns="45720" rIns="91440" bIns="45720" rtlCol="0" anchor="b"/>
          <a:lstStyle>
            <a:lvl1pPr algn="r">
              <a:defRPr sz="1200"/>
            </a:lvl1pPr>
          </a:lstStyle>
          <a:p>
            <a:fld id="{AB341432-73AE-4CB8-90B6-78AEC07B8538}" type="slidenum">
              <a:rPr lang="es-MX" smtClean="0"/>
              <a:t>‹Nº›</a:t>
            </a:fld>
            <a:endParaRPr lang="es-MX"/>
          </a:p>
        </p:txBody>
      </p:sp>
    </p:spTree>
    <p:extLst>
      <p:ext uri="{BB962C8B-B14F-4D97-AF65-F5344CB8AC3E}">
        <p14:creationId xmlns:p14="http://schemas.microsoft.com/office/powerpoint/2010/main" val="4112236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165E1DC-F553-4AF0-8C0F-B9DD4D812207}"/>
              </a:ext>
            </a:extLst>
          </p:cNvPr>
          <p:cNvPicPr>
            <a:picLocks noChangeAspect="1"/>
          </p:cNvPicPr>
          <p:nvPr userDrawn="1"/>
        </p:nvPicPr>
        <p:blipFill rotWithShape="1">
          <a:blip r:embed="rId2"/>
          <a:srcRect l="27869" b="3778"/>
          <a:stretch/>
        </p:blipFill>
        <p:spPr>
          <a:xfrm>
            <a:off x="-4700" y="15570"/>
            <a:ext cx="9144000" cy="6909665"/>
          </a:xfrm>
          <a:prstGeom prst="rect">
            <a:avLst/>
          </a:prstGeom>
        </p:spPr>
      </p:pic>
      <p:sp>
        <p:nvSpPr>
          <p:cNvPr id="2" name="1 Título"/>
          <p:cNvSpPr>
            <a:spLocks noGrp="1"/>
          </p:cNvSpPr>
          <p:nvPr>
            <p:ph type="ctrTitle"/>
          </p:nvPr>
        </p:nvSpPr>
        <p:spPr>
          <a:xfrm>
            <a:off x="685800" y="1484784"/>
            <a:ext cx="7772400" cy="1470025"/>
          </a:xfrm>
        </p:spPr>
        <p:txBody>
          <a:bodyPr/>
          <a:lstStyle>
            <a:lvl1pPr algn="ctr">
              <a:defRPr sz="3600"/>
            </a:lvl1pPr>
          </a:lstStyle>
          <a:p>
            <a:r>
              <a:rPr lang="es-ES" dirty="0"/>
              <a:t>Haga clic para modificar el estilo de título del patrón</a:t>
            </a:r>
            <a:endParaRPr lang="es-MX" dirty="0"/>
          </a:p>
        </p:txBody>
      </p:sp>
      <p:sp>
        <p:nvSpPr>
          <p:cNvPr id="3" name="2 Subtítulo"/>
          <p:cNvSpPr>
            <a:spLocks noGrp="1"/>
          </p:cNvSpPr>
          <p:nvPr>
            <p:ph type="subTitle" idx="1"/>
          </p:nvPr>
        </p:nvSpPr>
        <p:spPr>
          <a:xfrm>
            <a:off x="1371600" y="3284984"/>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MX"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pic>
        <p:nvPicPr>
          <p:cNvPr id="8" name="Picture 2" descr="C:\Users\alfredo.delatorre\Desktop\MANUAL DE IMAGEN\SECRETARÍA DE INNOVACION Y DESARROLLO ECONÓMICO\01 EDITABLES\Secretaria de Innovacion y Desarrollo Economico.png">
            <a:extLst>
              <a:ext uri="{FF2B5EF4-FFF2-40B4-BE49-F238E27FC236}">
                <a16:creationId xmlns:a16="http://schemas.microsoft.com/office/drawing/2014/main" id="{EF513001-889E-4092-A4B9-17548C7D2A2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34199" y="390140"/>
            <a:ext cx="2875601" cy="724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escaner\Desktop\Unidos Logo -CMYK -Horizontal.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572654" y="382907"/>
            <a:ext cx="2170930" cy="7317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scaner\Desktop\PDECH-01.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200" y="247745"/>
            <a:ext cx="2550022" cy="10093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80728"/>
            <a:ext cx="2057400" cy="514543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980728"/>
            <a:ext cx="6019800" cy="514543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6083" y="118943"/>
            <a:ext cx="6247117" cy="625867"/>
          </a:xfrm>
        </p:spPr>
        <p:txBody>
          <a:bodyPr>
            <a:noAutofit/>
          </a:bodyPr>
          <a:lstStyle>
            <a:lvl1pPr algn="l">
              <a:defRPr sz="2400" b="1">
                <a:solidFill>
                  <a:schemeClr val="tx1">
                    <a:lumMod val="50000"/>
                    <a:lumOff val="50000"/>
                  </a:schemeClr>
                </a:solidFill>
              </a:defRPr>
            </a:lvl1pPr>
          </a:lstStyle>
          <a:p>
            <a:r>
              <a:rPr lang="es-ES" dirty="0"/>
              <a:t>Haga clic para modificar el estilo de título del patrón</a:t>
            </a:r>
            <a:endParaRPr lang="es-MX" dirty="0"/>
          </a:p>
        </p:txBody>
      </p:sp>
      <p:sp>
        <p:nvSpPr>
          <p:cNvPr id="3" name="2 Marcador de contenido"/>
          <p:cNvSpPr>
            <a:spLocks noGrp="1"/>
          </p:cNvSpPr>
          <p:nvPr>
            <p:ph idx="1"/>
          </p:nvPr>
        </p:nvSpPr>
        <p:spPr>
          <a:xfrm>
            <a:off x="306083" y="1001468"/>
            <a:ext cx="8380717" cy="4875803"/>
          </a:xfrm>
        </p:spPr>
        <p:txBody>
          <a:bodyPr>
            <a:normAutofit/>
          </a:bodyPr>
          <a:lstStyle>
            <a:lvl1pPr>
              <a:defRPr sz="2400"/>
            </a:lvl1pPr>
            <a:lvl2pPr>
              <a:defRPr sz="2000"/>
            </a:lvl2pPr>
            <a:lvl3pPr>
              <a:defRPr sz="1800"/>
            </a:lvl3pPr>
            <a:lvl4pPr>
              <a:defRPr sz="1600"/>
            </a:lvl4pPr>
            <a:lvl5pPr>
              <a:defRPr sz="16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fecha"/>
          <p:cNvSpPr>
            <a:spLocks noGrp="1"/>
          </p:cNvSpPr>
          <p:nvPr>
            <p:ph type="dt" sz="half" idx="10"/>
          </p:nvPr>
        </p:nvSpPr>
        <p:spPr>
          <a:xfrm>
            <a:off x="2611570" y="6356350"/>
            <a:ext cx="952318" cy="365125"/>
          </a:xfrm>
          <a:prstGeom prst="rect">
            <a:avLst/>
          </a:prstGeom>
        </p:spPr>
        <p:txBody>
          <a:bodyPr/>
          <a:lstStyle>
            <a:lvl1pPr>
              <a:defRPr sz="1200">
                <a:solidFill>
                  <a:schemeClr val="bg1"/>
                </a:solidFill>
              </a:defRPr>
            </a:lvl1pPr>
          </a:lstStyle>
          <a:p>
            <a:fld id="{5DE6A6EF-0590-49D4-B96B-BE68297AE5FF}" type="datetimeFigureOut">
              <a:rPr lang="es-MX" smtClean="0"/>
              <a:pPr/>
              <a:t>21/10/2020</a:t>
            </a:fld>
            <a:endParaRPr lang="es-MX" dirty="0"/>
          </a:p>
        </p:txBody>
      </p:sp>
      <p:sp>
        <p:nvSpPr>
          <p:cNvPr id="5" name="4 Marcador de pie de página"/>
          <p:cNvSpPr>
            <a:spLocks noGrp="1"/>
          </p:cNvSpPr>
          <p:nvPr>
            <p:ph type="ftr" sz="quarter" idx="11"/>
          </p:nvPr>
        </p:nvSpPr>
        <p:spPr>
          <a:xfrm>
            <a:off x="3707904" y="6356350"/>
            <a:ext cx="2311896" cy="365125"/>
          </a:xfrm>
          <a:prstGeom prst="rect">
            <a:avLst/>
          </a:prstGeom>
        </p:spPr>
        <p:txBody>
          <a:bodyPr/>
          <a:lstStyle>
            <a:lvl1pPr>
              <a:defRPr sz="1200">
                <a:solidFill>
                  <a:schemeClr val="bg1"/>
                </a:solidFill>
              </a:defRPr>
            </a:lvl1pPr>
          </a:lstStyle>
          <a:p>
            <a:endParaRPr lang="es-MX" dirty="0"/>
          </a:p>
        </p:txBody>
      </p:sp>
      <p:sp>
        <p:nvSpPr>
          <p:cNvPr id="6" name="5 Marcador de número de diapositiva"/>
          <p:cNvSpPr>
            <a:spLocks noGrp="1"/>
          </p:cNvSpPr>
          <p:nvPr>
            <p:ph type="sldNum" sz="quarter" idx="12"/>
          </p:nvPr>
        </p:nvSpPr>
        <p:spPr>
          <a:xfrm>
            <a:off x="6110808" y="6356350"/>
            <a:ext cx="1255104" cy="365125"/>
          </a:xfrm>
          <a:prstGeom prst="rect">
            <a:avLst/>
          </a:prstGeom>
        </p:spPr>
        <p:txBody>
          <a:bodyPr/>
          <a:lstStyle>
            <a:lvl1pPr>
              <a:defRPr sz="1200">
                <a:solidFill>
                  <a:schemeClr val="bg1"/>
                </a:solidFill>
              </a:defRPr>
            </a:lvl1pPr>
          </a:lstStyle>
          <a:p>
            <a:fld id="{77743854-5101-4F24-A7BC-64C8C4179B3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29EDA06D-3BE6-4368-858C-2954F30221FF}"/>
              </a:ext>
            </a:extLst>
          </p:cNvPr>
          <p:cNvPicPr>
            <a:picLocks noChangeAspect="1"/>
          </p:cNvPicPr>
          <p:nvPr userDrawn="1"/>
        </p:nvPicPr>
        <p:blipFill rotWithShape="1">
          <a:blip r:embed="rId2"/>
          <a:srcRect l="27869" b="3778"/>
          <a:stretch/>
        </p:blipFill>
        <p:spPr>
          <a:xfrm>
            <a:off x="0" y="0"/>
            <a:ext cx="9144000" cy="6889481"/>
          </a:xfrm>
          <a:prstGeom prst="rect">
            <a:avLst/>
          </a:prstGeom>
        </p:spPr>
      </p:pic>
      <p:sp>
        <p:nvSpPr>
          <p:cNvPr id="2" name="1 Título"/>
          <p:cNvSpPr>
            <a:spLocks noGrp="1"/>
          </p:cNvSpPr>
          <p:nvPr>
            <p:ph type="title"/>
          </p:nvPr>
        </p:nvSpPr>
        <p:spPr>
          <a:xfrm>
            <a:off x="722751" y="1566940"/>
            <a:ext cx="7772400" cy="1362075"/>
          </a:xfrm>
        </p:spPr>
        <p:txBody>
          <a:bodyPr anchor="t">
            <a:normAutofit/>
          </a:bodyPr>
          <a:lstStyle>
            <a:lvl1pPr algn="ctr">
              <a:defRPr sz="3000" b="1" cap="all">
                <a:solidFill>
                  <a:schemeClr val="tx1">
                    <a:lumMod val="50000"/>
                    <a:lumOff val="50000"/>
                  </a:schemeClr>
                </a:solidFill>
                <a:latin typeface="+mn-lt"/>
              </a:defRPr>
            </a:lvl1p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022273"/>
          </a:xfrm>
        </p:spPr>
        <p:txBody>
          <a:bodyPr anchor="b"/>
          <a:lstStyle>
            <a:lvl1pPr marL="0" indent="0" algn="ct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a:solidFill>
                  <a:schemeClr val="bg1"/>
                </a:solidFill>
              </a:defRPr>
            </a:lvl1pPr>
          </a:lstStyle>
          <a:p>
            <a:fld id="{5DE6A6EF-0590-49D4-B96B-BE68297AE5FF}" type="datetimeFigureOut">
              <a:rPr lang="es-MX" smtClean="0"/>
              <a:pPr/>
              <a:t>21/10/2020</a:t>
            </a:fld>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solidFill>
                  <a:schemeClr val="bg1"/>
                </a:solidFill>
              </a:defRPr>
            </a:lvl1pPr>
          </a:lstStyle>
          <a:p>
            <a:endParaRPr lang="es-MX"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defRPr>
                <a:solidFill>
                  <a:schemeClr val="bg1"/>
                </a:solidFill>
              </a:defRPr>
            </a:lvl1pPr>
          </a:lstStyle>
          <a:p>
            <a:fld id="{77743854-5101-4F24-A7BC-64C8C4179B32}" type="slidenum">
              <a:rPr lang="es-MX" smtClean="0"/>
              <a:pPr/>
              <a:t>‹Nº›</a:t>
            </a:fld>
            <a:endParaRPr lang="es-MX"/>
          </a:p>
        </p:txBody>
      </p:sp>
      <p:pic>
        <p:nvPicPr>
          <p:cNvPr id="8" name="Picture 2" descr="C:\Users\alfredo.delatorre\Desktop\MANUAL DE IMAGEN\SECRETARÍA DE INNOVACION Y DESARROLLO ECONÓMICO\01 EDITABLES\Secretaria de Innovacion y Desarrollo Economico.png">
            <a:extLst>
              <a:ext uri="{FF2B5EF4-FFF2-40B4-BE49-F238E27FC236}">
                <a16:creationId xmlns:a16="http://schemas.microsoft.com/office/drawing/2014/main" id="{DCE2C385-49F1-4A33-97BE-0ED9F2E8CBD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4" y="548680"/>
            <a:ext cx="2875601" cy="724525"/>
          </a:xfrm>
          <a:prstGeom prst="rect">
            <a:avLst/>
          </a:prstGeom>
          <a:noFill/>
          <a:extLst>
            <a:ext uri="{909E8E84-426E-40DD-AFC4-6F175D3DCCD1}">
              <a14:hiddenFill xmlns:a14="http://schemas.microsoft.com/office/drawing/2010/main">
                <a:solidFill>
                  <a:srgbClr val="FFFFFF"/>
                </a:solidFill>
              </a14:hiddenFill>
            </a:ext>
          </a:extLst>
        </p:spPr>
      </p:pic>
      <p:pic>
        <p:nvPicPr>
          <p:cNvPr id="9" name="6 Imagen" descr="K:\JAVIER\Logos PICH\Logotipo PROMOTORA DE LA INDUSTRIA CHIHUAHUENSE\LOGOTIPO PROMOTORA DE LA INDUSTRIA CHIHUAHUENSE\01 EDITABLES\Logotipo PROMOTORA DE LA INDUSTRIA CHIHUAHUENSE-01.png">
            <a:extLst>
              <a:ext uri="{FF2B5EF4-FFF2-40B4-BE49-F238E27FC236}">
                <a16:creationId xmlns:a16="http://schemas.microsoft.com/office/drawing/2014/main" id="{C8B467F6-AC74-460C-99FF-65E9E15EB152}"/>
              </a:ext>
            </a:extLst>
          </p:cNvPr>
          <p:cNvPicPr/>
          <p:nvPr userDrawn="1"/>
        </p:nvPicPr>
        <p:blipFill>
          <a:blip r:embed="rId4" cstate="print"/>
          <a:srcRect l="7669" t="21579" r="13599" b="22632"/>
          <a:stretch>
            <a:fillRect/>
          </a:stretch>
        </p:blipFill>
        <p:spPr bwMode="auto">
          <a:xfrm>
            <a:off x="3625202" y="451620"/>
            <a:ext cx="2386958" cy="895109"/>
          </a:xfrm>
          <a:prstGeom prst="rect">
            <a:avLst/>
          </a:prstGeom>
          <a:noFill/>
          <a:ln w="9525">
            <a:noFill/>
            <a:miter lim="800000"/>
            <a:headEnd/>
            <a:tailEnd/>
          </a:ln>
        </p:spPr>
      </p:pic>
      <p:pic>
        <p:nvPicPr>
          <p:cNvPr id="10" name="40 Imagen" descr="C:\Users\javier.marrufo\AppData\Local\Microsoft\Windows\Temporary Internet Files\Content.Outlook\J188NABQ\Chihuahua Gobierno del Estado AMANECE horiz.jpg">
            <a:extLst>
              <a:ext uri="{FF2B5EF4-FFF2-40B4-BE49-F238E27FC236}">
                <a16:creationId xmlns:a16="http://schemas.microsoft.com/office/drawing/2014/main" id="{9E7A4AE0-F366-4246-8DA0-47623FDACEA4}"/>
              </a:ext>
            </a:extLst>
          </p:cNvPr>
          <p:cNvPicPr>
            <a:picLocks noChangeAspect="1" noChangeArrowheads="1"/>
          </p:cNvPicPr>
          <p:nvPr userDrawn="1"/>
        </p:nvPicPr>
        <p:blipFill>
          <a:blip r:embed="rId5" cstate="print">
            <a:clrChange>
              <a:clrFrom>
                <a:srgbClr val="FFFEFD"/>
              </a:clrFrom>
              <a:clrTo>
                <a:srgbClr val="FFFEFD">
                  <a:alpha val="0"/>
                </a:srgbClr>
              </a:clrTo>
            </a:clrChange>
          </a:blip>
          <a:srcRect/>
          <a:stretch>
            <a:fillRect/>
          </a:stretch>
        </p:blipFill>
        <p:spPr bwMode="auto">
          <a:xfrm>
            <a:off x="6560991" y="539571"/>
            <a:ext cx="2084281" cy="75109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967289"/>
            <a:ext cx="3008313" cy="1021551"/>
          </a:xfrm>
        </p:spPr>
        <p:txBody>
          <a:bodyPr anchor="b"/>
          <a:lstStyle>
            <a:lvl1pPr algn="l">
              <a:defRPr sz="2000" b="1"/>
            </a:lvl1pPr>
          </a:lstStyle>
          <a:p>
            <a:r>
              <a:rPr lang="es-ES" dirty="0"/>
              <a:t>Haga clic para modificar el estilo de título del patrón</a:t>
            </a:r>
            <a:endParaRPr lang="es-MX" dirty="0"/>
          </a:p>
        </p:txBody>
      </p:sp>
      <p:sp>
        <p:nvSpPr>
          <p:cNvPr id="3" name="2 Marcador de contenido"/>
          <p:cNvSpPr>
            <a:spLocks noGrp="1"/>
          </p:cNvSpPr>
          <p:nvPr>
            <p:ph idx="1"/>
          </p:nvPr>
        </p:nvSpPr>
        <p:spPr>
          <a:xfrm>
            <a:off x="3575050" y="980728"/>
            <a:ext cx="5111750" cy="51454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texto"/>
          <p:cNvSpPr>
            <a:spLocks noGrp="1"/>
          </p:cNvSpPr>
          <p:nvPr>
            <p:ph type="body" sz="half" idx="2"/>
          </p:nvPr>
        </p:nvSpPr>
        <p:spPr>
          <a:xfrm>
            <a:off x="457200" y="2219027"/>
            <a:ext cx="3008313" cy="39071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980727"/>
            <a:ext cx="5486400"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DE6A6EF-0590-49D4-B96B-BE68297AE5FF}" type="datetimeFigureOut">
              <a:rPr lang="es-MX" smtClean="0"/>
              <a:pPr/>
              <a:t>21/10/2020</a:t>
            </a:fld>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77743854-5101-4F24-A7BC-64C8C4179B32}"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159F7D-B246-42D0-BA3F-75A6674D1BBA}"/>
              </a:ext>
            </a:extLst>
          </p:cNvPr>
          <p:cNvPicPr>
            <a:picLocks noChangeAspect="1"/>
          </p:cNvPicPr>
          <p:nvPr userDrawn="1"/>
        </p:nvPicPr>
        <p:blipFill rotWithShape="1">
          <a:blip r:embed="rId13"/>
          <a:srcRect l="43306" t="640" r="17882" b="48358"/>
          <a:stretch/>
        </p:blipFill>
        <p:spPr>
          <a:xfrm>
            <a:off x="0" y="0"/>
            <a:ext cx="9144000" cy="6858000"/>
          </a:xfrm>
          <a:prstGeom prst="rect">
            <a:avLst/>
          </a:prstGeom>
          <a:noFill/>
        </p:spPr>
      </p:pic>
      <p:sp>
        <p:nvSpPr>
          <p:cNvPr id="8" name="9 Rectángulo">
            <a:extLst>
              <a:ext uri="{FF2B5EF4-FFF2-40B4-BE49-F238E27FC236}">
                <a16:creationId xmlns:a16="http://schemas.microsoft.com/office/drawing/2014/main" id="{EB2CA4D2-0852-47D2-9108-D72200422B7C}"/>
              </a:ext>
            </a:extLst>
          </p:cNvPr>
          <p:cNvSpPr/>
          <p:nvPr userDrawn="1"/>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Marcador de título"/>
          <p:cNvSpPr>
            <a:spLocks noGrp="1"/>
          </p:cNvSpPr>
          <p:nvPr>
            <p:ph type="title"/>
          </p:nvPr>
        </p:nvSpPr>
        <p:spPr>
          <a:xfrm>
            <a:off x="230832" y="-27384"/>
            <a:ext cx="6559726" cy="824955"/>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179511" y="980728"/>
            <a:ext cx="8658405" cy="4490785"/>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12" name="3 Marcador de fecha">
            <a:extLst>
              <a:ext uri="{FF2B5EF4-FFF2-40B4-BE49-F238E27FC236}">
                <a16:creationId xmlns:a16="http://schemas.microsoft.com/office/drawing/2014/main" id="{0124B19B-993F-4970-89BF-3D8DE8B6E95B}"/>
              </a:ext>
            </a:extLst>
          </p:cNvPr>
          <p:cNvSpPr>
            <a:spLocks noGrp="1"/>
          </p:cNvSpPr>
          <p:nvPr>
            <p:ph type="dt" sz="half" idx="2"/>
          </p:nvPr>
        </p:nvSpPr>
        <p:spPr>
          <a:xfrm>
            <a:off x="2611570" y="6356350"/>
            <a:ext cx="952318" cy="365125"/>
          </a:xfrm>
          <a:prstGeom prst="rect">
            <a:avLst/>
          </a:prstGeom>
        </p:spPr>
        <p:txBody>
          <a:bodyPr/>
          <a:lstStyle>
            <a:lvl1pPr>
              <a:defRPr sz="1200">
                <a:solidFill>
                  <a:schemeClr val="bg1"/>
                </a:solidFill>
              </a:defRPr>
            </a:lvl1pPr>
          </a:lstStyle>
          <a:p>
            <a:fld id="{5DE6A6EF-0590-49D4-B96B-BE68297AE5FF}" type="datetimeFigureOut">
              <a:rPr lang="es-MX" smtClean="0"/>
              <a:pPr/>
              <a:t>21/10/2020</a:t>
            </a:fld>
            <a:endParaRPr lang="es-MX" dirty="0"/>
          </a:p>
        </p:txBody>
      </p:sp>
      <p:sp>
        <p:nvSpPr>
          <p:cNvPr id="13" name="4 Marcador de pie de página">
            <a:extLst>
              <a:ext uri="{FF2B5EF4-FFF2-40B4-BE49-F238E27FC236}">
                <a16:creationId xmlns:a16="http://schemas.microsoft.com/office/drawing/2014/main" id="{90DE5D04-5198-4697-B452-621B64C488D4}"/>
              </a:ext>
            </a:extLst>
          </p:cNvPr>
          <p:cNvSpPr>
            <a:spLocks noGrp="1"/>
          </p:cNvSpPr>
          <p:nvPr>
            <p:ph type="ftr" sz="quarter" idx="3"/>
          </p:nvPr>
        </p:nvSpPr>
        <p:spPr>
          <a:xfrm>
            <a:off x="3707904" y="6356350"/>
            <a:ext cx="2311896" cy="365125"/>
          </a:xfrm>
          <a:prstGeom prst="rect">
            <a:avLst/>
          </a:prstGeom>
        </p:spPr>
        <p:txBody>
          <a:bodyPr/>
          <a:lstStyle>
            <a:lvl1pPr>
              <a:defRPr sz="1200">
                <a:solidFill>
                  <a:schemeClr val="bg1"/>
                </a:solidFill>
              </a:defRPr>
            </a:lvl1pPr>
          </a:lstStyle>
          <a:p>
            <a:endParaRPr lang="es-MX" dirty="0"/>
          </a:p>
        </p:txBody>
      </p:sp>
      <p:sp>
        <p:nvSpPr>
          <p:cNvPr id="14" name="5 Marcador de número de diapositiva">
            <a:extLst>
              <a:ext uri="{FF2B5EF4-FFF2-40B4-BE49-F238E27FC236}">
                <a16:creationId xmlns:a16="http://schemas.microsoft.com/office/drawing/2014/main" id="{28A1F0CA-826D-4DC7-8A30-6C9D6C394DB8}"/>
              </a:ext>
            </a:extLst>
          </p:cNvPr>
          <p:cNvSpPr>
            <a:spLocks noGrp="1"/>
          </p:cNvSpPr>
          <p:nvPr>
            <p:ph type="sldNum" sz="quarter" idx="4"/>
          </p:nvPr>
        </p:nvSpPr>
        <p:spPr>
          <a:xfrm>
            <a:off x="6110808" y="6356350"/>
            <a:ext cx="1255104" cy="365125"/>
          </a:xfrm>
          <a:prstGeom prst="rect">
            <a:avLst/>
          </a:prstGeom>
        </p:spPr>
        <p:txBody>
          <a:bodyPr/>
          <a:lstStyle>
            <a:lvl1pPr>
              <a:defRPr sz="1200">
                <a:solidFill>
                  <a:schemeClr val="bg1"/>
                </a:solidFill>
              </a:defRPr>
            </a:lvl1pPr>
          </a:lstStyle>
          <a:p>
            <a:fld id="{77743854-5101-4F24-A7BC-64C8C4179B32}" type="slidenum">
              <a:rPr lang="es-MX" smtClean="0"/>
              <a:pPr/>
              <a:t>‹Nº›</a:t>
            </a:fld>
            <a:endParaRPr lang="es-MX"/>
          </a:p>
        </p:txBody>
      </p:sp>
      <p:pic>
        <p:nvPicPr>
          <p:cNvPr id="2050" name="Picture 2" descr="C:\Users\escaner\Desktop\Secretaria de Innovacion y Desarrollo Economico.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8395" y="6130196"/>
            <a:ext cx="2559389" cy="6557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escaner\Desktop\Unidos Logo -CMYK -Horizontal.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356787" y="6165304"/>
            <a:ext cx="1642645" cy="5536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scaner\Desktop\PDECH-01.pn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732240" y="-27384"/>
            <a:ext cx="2299240" cy="91005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000" b="1" kern="1200">
          <a:solidFill>
            <a:schemeClr val="tx1">
              <a:lumMod val="50000"/>
              <a:lumOff val="50000"/>
            </a:schemeClr>
          </a:solidFill>
          <a:latin typeface="Gotham Bold"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Gotham Medium" pitchFamily="50"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Gotham Medium" pitchFamily="50"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Gotham Medium" pitchFamily="50"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Gotham Medium" pitchFamily="50"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Gotham Medium"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755576" y="1772816"/>
            <a:ext cx="7632848" cy="1454244"/>
          </a:xfrm>
          <a:prstGeom prst="rect">
            <a:avLst/>
          </a:prstGeom>
          <a:noFill/>
          <a:ln w="9525" algn="ctr">
            <a:noFill/>
            <a:miter lim="800000"/>
            <a:headEnd/>
            <a:tailEnd/>
          </a:ln>
          <a:effectLst/>
        </p:spPr>
        <p:txBody>
          <a:bodyPr wrap="square">
            <a:spAutoFit/>
          </a:bodyPr>
          <a:lstStyle/>
          <a:p>
            <a:pPr algn="ctr" defTabSz="828675">
              <a:spcBef>
                <a:spcPct val="50000"/>
              </a:spcBef>
            </a:pPr>
            <a:r>
              <a:rPr lang="es-MX" sz="3600" b="1" dirty="0">
                <a:solidFill>
                  <a:schemeClr val="tx1">
                    <a:lumMod val="65000"/>
                    <a:lumOff val="35000"/>
                  </a:schemeClr>
                </a:solidFill>
                <a:latin typeface="Gotham Bold" pitchFamily="50" charset="0"/>
                <a:cs typeface="Arial" panose="020B0604020202020204" pitchFamily="34" charset="0"/>
              </a:rPr>
              <a:t>Comité del Patrimonio Inmobiliario</a:t>
            </a:r>
          </a:p>
          <a:p>
            <a:pPr algn="ctr" defTabSz="828675">
              <a:spcBef>
                <a:spcPct val="50000"/>
              </a:spcBef>
            </a:pPr>
            <a:endParaRPr lang="es-MX" sz="1100" b="1" dirty="0">
              <a:solidFill>
                <a:schemeClr val="tx1">
                  <a:lumMod val="65000"/>
                  <a:lumOff val="35000"/>
                </a:schemeClr>
              </a:solidFill>
              <a:latin typeface="Gotham Bold" pitchFamily="50" charset="0"/>
              <a:cs typeface="Arial" panose="020B0604020202020204" pitchFamily="34" charset="0"/>
            </a:endParaRPr>
          </a:p>
          <a:p>
            <a:pPr algn="ctr" defTabSz="828675">
              <a:spcBef>
                <a:spcPct val="50000"/>
              </a:spcBef>
            </a:pPr>
            <a:r>
              <a:rPr lang="es-MX" sz="2400" b="1" dirty="0">
                <a:solidFill>
                  <a:schemeClr val="tx1">
                    <a:lumMod val="65000"/>
                    <a:lumOff val="35000"/>
                  </a:schemeClr>
                </a:solidFill>
                <a:latin typeface="Gotham Bold" pitchFamily="50" charset="0"/>
                <a:cs typeface="Arial" panose="020B0604020202020204" pitchFamily="34" charset="0"/>
              </a:rPr>
              <a:t>Tercera Reunión Ordinaria </a:t>
            </a:r>
          </a:p>
        </p:txBody>
      </p:sp>
      <p:sp>
        <p:nvSpPr>
          <p:cNvPr id="13" name="Subtítulo 12">
            <a:extLst>
              <a:ext uri="{FF2B5EF4-FFF2-40B4-BE49-F238E27FC236}">
                <a16:creationId xmlns:a16="http://schemas.microsoft.com/office/drawing/2014/main" id="{4DFAE134-E063-4AC1-8C66-1DC1BA9FCC9E}"/>
              </a:ext>
            </a:extLst>
          </p:cNvPr>
          <p:cNvSpPr>
            <a:spLocks noGrp="1"/>
          </p:cNvSpPr>
          <p:nvPr>
            <p:ph type="subTitle" idx="1"/>
          </p:nvPr>
        </p:nvSpPr>
        <p:spPr>
          <a:xfrm>
            <a:off x="1371600" y="3861048"/>
            <a:ext cx="6400800" cy="792088"/>
          </a:xfrm>
        </p:spPr>
        <p:txBody>
          <a:bodyPr>
            <a:normAutofit/>
          </a:bodyPr>
          <a:lstStyle/>
          <a:p>
            <a:r>
              <a:rPr lang="en-US" sz="2000" b="1" dirty="0">
                <a:latin typeface="Gotham Bold" pitchFamily="50" charset="0"/>
                <a:cs typeface="Arial" panose="020B0604020202020204" pitchFamily="34" charset="0"/>
              </a:rPr>
              <a:t>29 de </a:t>
            </a:r>
            <a:r>
              <a:rPr lang="en-US" sz="2000" b="1" dirty="0" err="1">
                <a:latin typeface="Gotham Bold" pitchFamily="50" charset="0"/>
                <a:cs typeface="Arial" panose="020B0604020202020204" pitchFamily="34" charset="0"/>
              </a:rPr>
              <a:t>octubre</a:t>
            </a:r>
            <a:r>
              <a:rPr lang="en-US" sz="2000" b="1" dirty="0">
                <a:latin typeface="Gotham Bold" pitchFamily="50" charset="0"/>
                <a:cs typeface="Arial" panose="020B0604020202020204" pitchFamily="34" charset="0"/>
              </a:rPr>
              <a:t> de 2020</a:t>
            </a:r>
            <a:endParaRPr lang="es-MX" sz="2000" b="1" dirty="0">
              <a:latin typeface="Gotham Bold" pitchFamily="50" charset="0"/>
              <a:cs typeface="Arial" panose="020B0604020202020204" pitchFamily="34" charset="0"/>
            </a:endParaRPr>
          </a:p>
        </p:txBody>
      </p:sp>
    </p:spTree>
    <p:extLst>
      <p:ext uri="{BB962C8B-B14F-4D97-AF65-F5344CB8AC3E}">
        <p14:creationId xmlns:p14="http://schemas.microsoft.com/office/powerpoint/2010/main" val="3045014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sz="1700" b="1" dirty="0"/>
              <a:t>9.- Falta de cumplimiento </a:t>
            </a:r>
            <a:r>
              <a:rPr lang="es-MX" sz="1700" dirty="0"/>
              <a:t>de la </a:t>
            </a:r>
            <a:r>
              <a:rPr lang="es-MX" sz="1700" b="1" dirty="0"/>
              <a:t>NOM-141-SEMARNAT-2003</a:t>
            </a:r>
            <a:r>
              <a:rPr lang="es-MX" sz="1700" dirty="0"/>
              <a:t>, la cual establece el procedimiento para caracterizar los jales, así como las especificaciones y criterios para la caracterización y preparación del sitio, proyecto, construcción, operación y posoperación de presas de jales.</a:t>
            </a:r>
          </a:p>
          <a:p>
            <a:pPr algn="just"/>
            <a:endParaRPr lang="es-MX" sz="1700" dirty="0"/>
          </a:p>
          <a:p>
            <a:pPr algn="just"/>
            <a:r>
              <a:rPr lang="es-MX" sz="1700" b="1" dirty="0"/>
              <a:t>10.- La superficie de la presa de jales no concuerda con la superficie realmente afectada</a:t>
            </a:r>
            <a:r>
              <a:rPr lang="es-MX" sz="1700" dirty="0"/>
              <a:t>, ya que en algunas áreas la afectación está fuera de los límites de la propiedad, probablemente en tierras ejidales.</a:t>
            </a:r>
          </a:p>
          <a:p>
            <a:pPr algn="just"/>
            <a:endParaRPr lang="es-MX" sz="1700" dirty="0"/>
          </a:p>
          <a:p>
            <a:pPr algn="just"/>
            <a:r>
              <a:rPr lang="es-MX" sz="1700" b="1" dirty="0"/>
              <a:t>11.-</a:t>
            </a:r>
            <a:r>
              <a:rPr lang="es-MX" sz="1700" dirty="0"/>
              <a:t> </a:t>
            </a:r>
            <a:r>
              <a:rPr lang="es-MX" sz="1700" b="1" dirty="0"/>
              <a:t>Probable comisión de delitos contra el ambiente y gestión ambiental </a:t>
            </a:r>
            <a:r>
              <a:rPr lang="es-MX" sz="1700" dirty="0"/>
              <a:t>(Art. 414 del Código Penal Federal).</a:t>
            </a:r>
          </a:p>
          <a:p>
            <a:pPr algn="just"/>
            <a:endParaRPr lang="es-MX" sz="1700" dirty="0"/>
          </a:p>
          <a:p>
            <a:pPr algn="just"/>
            <a:endParaRPr lang="es-MX" sz="1700" dirty="0"/>
          </a:p>
          <a:p>
            <a:pPr algn="just"/>
            <a:r>
              <a:rPr lang="es-MX" sz="1700" b="1" dirty="0"/>
              <a:t>COSTOS DE REGULARIZACIÓN AMBIENTAL:</a:t>
            </a:r>
          </a:p>
          <a:p>
            <a:pPr algn="just"/>
            <a:endParaRPr lang="es-MX" sz="1700" dirty="0"/>
          </a:p>
          <a:p>
            <a:pPr algn="just"/>
            <a:r>
              <a:rPr lang="es-MX" sz="1700" dirty="0"/>
              <a:t>Para la obtención de permisos y autorizaciones</a:t>
            </a:r>
            <a:r>
              <a:rPr lang="es-MX" sz="1700" b="1" dirty="0"/>
              <a:t>, más</a:t>
            </a:r>
            <a:r>
              <a:rPr lang="es-MX" sz="1700" dirty="0"/>
              <a:t> lo originado por el cumplimiento de la NOM-141-SEMARNAT-2003, ya que al momento es difícil determinar el costo real, en especial de aquellos trabajos ingenieriles.	                                                                        </a:t>
            </a:r>
            <a:r>
              <a:rPr lang="es-MX" sz="1700" b="1" dirty="0"/>
              <a:t>Aprox.           $ 750,000.00</a:t>
            </a:r>
            <a:endParaRPr lang="es-MX" sz="1700" dirty="0"/>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54884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sz="1700" b="1" dirty="0"/>
              <a:t>COSTOS DE CIERRE DE PRESA DE JALES:</a:t>
            </a:r>
          </a:p>
          <a:p>
            <a:pPr algn="just"/>
            <a:endParaRPr lang="es-MX" sz="1700" dirty="0"/>
          </a:p>
          <a:p>
            <a:pPr algn="just"/>
            <a:r>
              <a:rPr lang="es-MX" sz="1700" b="1" dirty="0"/>
              <a:t>a) Escenario 1- Sólo costos de cierre para 26 Has in situ, esto es, que solo se tendría reconformación topográfica del material:</a:t>
            </a:r>
            <a:endParaRPr lang="es-MX" sz="1700" dirty="0"/>
          </a:p>
          <a:p>
            <a:pPr algn="just"/>
            <a:r>
              <a:rPr lang="es-MX" sz="1700" dirty="0"/>
              <a:t>Movimiento de suelo y conformación topográfica				$ 1’245,900.00</a:t>
            </a:r>
          </a:p>
          <a:p>
            <a:pPr algn="just"/>
            <a:r>
              <a:rPr lang="es-MX" sz="1700" dirty="0"/>
              <a:t>Producción de planta y reforestación 		   			$ 1’626,440.00</a:t>
            </a:r>
          </a:p>
          <a:p>
            <a:pPr algn="just"/>
            <a:r>
              <a:rPr lang="es-MX" sz="1700" b="1" dirty="0"/>
              <a:t>   		                                                                                  Aprox.	$ 2’872,340.00</a:t>
            </a:r>
            <a:endParaRPr lang="es-MX" sz="1700" dirty="0"/>
          </a:p>
          <a:p>
            <a:pPr algn="just"/>
            <a:endParaRPr lang="es-MX" sz="1700" b="1" dirty="0"/>
          </a:p>
          <a:p>
            <a:pPr algn="just"/>
            <a:r>
              <a:rPr lang="es-MX" sz="1700" b="1" dirty="0"/>
              <a:t>b) Escenario 2- Restauración considerando un banco de préstamo para contar con una mejor calidad de suelo </a:t>
            </a:r>
            <a:endParaRPr lang="es-MX" sz="1700" dirty="0"/>
          </a:p>
          <a:p>
            <a:pPr algn="just"/>
            <a:r>
              <a:rPr lang="es-MX" sz="1700" dirty="0"/>
              <a:t>Corte, traslado, movimiento de suelo y conformación topográfica	                $ 15’459,600.00</a:t>
            </a:r>
          </a:p>
          <a:p>
            <a:pPr algn="just"/>
            <a:r>
              <a:rPr lang="es-MX" sz="1700" dirty="0"/>
              <a:t>Producción de planta y reforestación 				                 $  1’626,440.00</a:t>
            </a:r>
          </a:p>
          <a:p>
            <a:pPr algn="just"/>
            <a:r>
              <a:rPr lang="es-MX" sz="1700" dirty="0"/>
              <a:t>Costo de estudios ambientales					                 $  1’730,000.00</a:t>
            </a:r>
          </a:p>
          <a:p>
            <a:pPr algn="just"/>
            <a:r>
              <a:rPr lang="es-MX" sz="1700" b="1" dirty="0"/>
              <a:t>			                                                               Aprox.               $ 18’816,040.00</a:t>
            </a:r>
            <a:endParaRPr lang="es-MX" sz="1700" dirty="0"/>
          </a:p>
          <a:p>
            <a:pPr algn="just"/>
            <a:endParaRPr lang="es-MX" sz="1700" b="1" dirty="0"/>
          </a:p>
          <a:p>
            <a:pPr algn="just"/>
            <a:r>
              <a:rPr lang="es-MX" sz="1700" b="1" dirty="0"/>
              <a:t>MÁS el Costo del personal operativo para la restauración del sitio (ambos escenarios)</a:t>
            </a:r>
            <a:endParaRPr lang="es-MX" sz="1700" dirty="0"/>
          </a:p>
          <a:p>
            <a:pPr algn="just"/>
            <a:r>
              <a:rPr lang="es-MX" sz="1700" b="1" dirty="0"/>
              <a:t>							                  $ 2’097,000.00</a:t>
            </a:r>
            <a:endParaRPr lang="es-MX" sz="1700" dirty="0"/>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61892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sz="1700" dirty="0"/>
              <a:t>Así como, se llevó a cabo un </a:t>
            </a:r>
            <a:r>
              <a:rPr lang="es-MX" sz="1700" b="1" dirty="0"/>
              <a:t>avalúo inmobiliario </a:t>
            </a:r>
            <a:r>
              <a:rPr lang="es-MX" sz="1700" dirty="0"/>
              <a:t>con fecha del mes de </a:t>
            </a:r>
            <a:r>
              <a:rPr lang="es-MX" sz="1700" b="1" dirty="0"/>
              <a:t>marzo, 2020</a:t>
            </a:r>
            <a:r>
              <a:rPr lang="es-MX" sz="1700" dirty="0"/>
              <a:t>, en el cual se estipula un valor comercial de </a:t>
            </a:r>
            <a:r>
              <a:rPr lang="es-MX" sz="1700" b="1" dirty="0"/>
              <a:t>$ 13’680,000.00 </a:t>
            </a:r>
            <a:r>
              <a:rPr lang="es-MX" sz="1700" dirty="0"/>
              <a:t>(Trece millones seiscientos ochenta mil pesos 00/100 M.N.), cuyo valor se determina en base a una investigación de mercado sobre inmuebles similares y cercanos, determinando en el avalúo que tiene como única posibilidad su utilidad como presa de jales, sin embargo </a:t>
            </a:r>
            <a:r>
              <a:rPr lang="es-MX" sz="1700" b="1" dirty="0"/>
              <a:t>no fue objeto del avalúo determinar o no una emergencia o un pasivo ambiental</a:t>
            </a:r>
            <a:r>
              <a:rPr lang="es-MX" sz="1700" dirty="0"/>
              <a:t>, por tal motivo el valor obtenido concluido podrá modificarse sustancialmente en caso de que autoridades competentes llegasen a declarar tal emergencia o tal pasivo ambiental en una fecha posterior al presente análisis </a:t>
            </a:r>
            <a:r>
              <a:rPr lang="es-MX" sz="1700" dirty="0" err="1"/>
              <a:t>valuatorio</a:t>
            </a:r>
            <a:r>
              <a:rPr lang="es-MX" sz="1700" dirty="0"/>
              <a:t>.</a:t>
            </a:r>
          </a:p>
          <a:p>
            <a:pPr algn="just"/>
            <a:endParaRPr lang="es-MX" sz="1700" dirty="0"/>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433828AD-C009-473E-9E07-A98EEA8ED9F9}"/>
              </a:ext>
            </a:extLst>
          </p:cNvPr>
          <p:cNvPicPr>
            <a:picLocks noChangeAspect="1"/>
          </p:cNvPicPr>
          <p:nvPr/>
        </p:nvPicPr>
        <p:blipFill rotWithShape="1">
          <a:blip r:embed="rId2"/>
          <a:srcRect l="23226" t="30390" r="20863" b="20075"/>
          <a:stretch/>
        </p:blipFill>
        <p:spPr>
          <a:xfrm>
            <a:off x="871026" y="3068960"/>
            <a:ext cx="7517398" cy="3744416"/>
          </a:xfrm>
          <a:prstGeom prst="rect">
            <a:avLst/>
          </a:prstGeom>
        </p:spPr>
      </p:pic>
    </p:spTree>
    <p:extLst>
      <p:ext uri="{BB962C8B-B14F-4D97-AF65-F5344CB8AC3E}">
        <p14:creationId xmlns:p14="http://schemas.microsoft.com/office/powerpoint/2010/main" val="3066637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sz="1700" dirty="0"/>
              <a:t>Por pláticas sostenidas con ambos solicitantes, y derivado de los intereses que ambos tienen en común sobre la presa de jales, presentaron ante este Organismo, con fecha </a:t>
            </a:r>
            <a:r>
              <a:rPr lang="es-MX" sz="1700" b="1" dirty="0"/>
              <a:t>28 de julio del presente</a:t>
            </a:r>
            <a:r>
              <a:rPr lang="es-MX" sz="1700" dirty="0"/>
              <a:t>, </a:t>
            </a:r>
            <a:r>
              <a:rPr lang="es-MX" sz="1700" b="1" dirty="0"/>
              <a:t>una propuesta conjunta de “oferta de compra</a:t>
            </a:r>
            <a:r>
              <a:rPr lang="es-MX" sz="1700" dirty="0"/>
              <a:t>” por la cantidad de </a:t>
            </a:r>
            <a:r>
              <a:rPr lang="es-MX" sz="1700" b="1" dirty="0"/>
              <a:t>$ 2’289,000.00 </a:t>
            </a:r>
            <a:r>
              <a:rPr lang="es-MX" sz="1700" dirty="0"/>
              <a:t>(DOS MILLONES DOSCIENTOS OCHENTA Y NUEVE MIL PESOS 00/100 M.N.), </a:t>
            </a:r>
            <a:r>
              <a:rPr lang="es-MX" sz="1700" b="1" dirty="0"/>
              <a:t>fundamentado su ofrecimiento en que dicha presa está impactada ambientalmente</a:t>
            </a:r>
            <a:r>
              <a:rPr lang="es-MX" sz="1700" dirty="0"/>
              <a:t>, cuyo único uso es el que se le ha venido dando y cuyo valor fue determinado de acuerdo al estudio valorativo colegiado realizados por peritos con experiencia en la materia minera y avalados por el </a:t>
            </a:r>
            <a:r>
              <a:rPr lang="es-MX" sz="1700" b="1" dirty="0"/>
              <a:t>Colegio de Especialistas en Valuación del Estado de Chihuahua, A.C.</a:t>
            </a:r>
            <a:r>
              <a:rPr lang="es-MX" sz="1700" dirty="0"/>
              <a:t>, cuyo valor comercial fue determinado por un estudio de mercado de terrenos similares en dimensiones, ubicación y de uso industrial. Valor que se demeritará por las propiedades físicas del mismo y que, debido a la existencia de jales, lo que le da el potencial de un sólo uso y un potencial pasivo ambiental, esto demeritará su valor, lo cual fue considerado en el análisis de homologación del enfoque de costos.</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418DBF15-999E-4BAF-9477-85912908E2DD}"/>
              </a:ext>
            </a:extLst>
          </p:cNvPr>
          <p:cNvPicPr>
            <a:picLocks noChangeAspect="1"/>
          </p:cNvPicPr>
          <p:nvPr/>
        </p:nvPicPr>
        <p:blipFill rotWithShape="1">
          <a:blip r:embed="rId2"/>
          <a:srcRect l="15941" t="48890" r="13185" b="16849"/>
          <a:stretch/>
        </p:blipFill>
        <p:spPr>
          <a:xfrm>
            <a:off x="107504" y="4338815"/>
            <a:ext cx="8839997" cy="2402553"/>
          </a:xfrm>
          <a:prstGeom prst="rect">
            <a:avLst/>
          </a:prstGeom>
        </p:spPr>
      </p:pic>
    </p:spTree>
    <p:extLst>
      <p:ext uri="{BB962C8B-B14F-4D97-AF65-F5344CB8AC3E}">
        <p14:creationId xmlns:p14="http://schemas.microsoft.com/office/powerpoint/2010/main" val="2136920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061FB2A0-8887-4DF5-B44C-C695A3E07E26}"/>
              </a:ext>
            </a:extLst>
          </p:cNvPr>
          <p:cNvPicPr>
            <a:picLocks noChangeAspect="1"/>
          </p:cNvPicPr>
          <p:nvPr/>
        </p:nvPicPr>
        <p:blipFill rotWithShape="1">
          <a:blip r:embed="rId2"/>
          <a:srcRect l="35825" t="16383" r="32675" b="8613"/>
          <a:stretch/>
        </p:blipFill>
        <p:spPr>
          <a:xfrm>
            <a:off x="2205083" y="849098"/>
            <a:ext cx="4464496" cy="5976664"/>
          </a:xfrm>
          <a:prstGeom prst="rect">
            <a:avLst/>
          </a:prstGeom>
        </p:spPr>
      </p:pic>
    </p:spTree>
    <p:extLst>
      <p:ext uri="{BB962C8B-B14F-4D97-AF65-F5344CB8AC3E}">
        <p14:creationId xmlns:p14="http://schemas.microsoft.com/office/powerpoint/2010/main" val="3905726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endParaRPr lang="es-MX" b="1" dirty="0"/>
          </a:p>
          <a:p>
            <a:pPr marL="449580" algn="just"/>
            <a:r>
              <a:rPr lang="es-MX" sz="1600" b="1" u="sng" dirty="0">
                <a:effectLst/>
                <a:ea typeface="Times New Roman" panose="02020603050405020304" pitchFamily="18" charset="0"/>
                <a:cs typeface="Arial" panose="020B0604020202020204" pitchFamily="34" charset="0"/>
              </a:rPr>
              <a:t>ACUERDO DEL COMITÉ TÉCNICO DEL 6 DE AGOSTO DE 2020:</a:t>
            </a:r>
            <a:endParaRPr lang="es-MX" sz="1600" dirty="0">
              <a:effectLst/>
              <a:ea typeface="Times New Roman" panose="02020603050405020304" pitchFamily="18" charset="0"/>
            </a:endParaRPr>
          </a:p>
          <a:p>
            <a:pPr marL="449580" algn="just"/>
            <a:r>
              <a:rPr lang="es-MX" sz="1600" b="1" dirty="0">
                <a:effectLst/>
                <a:ea typeface="Times New Roman" panose="02020603050405020304" pitchFamily="18" charset="0"/>
                <a:cs typeface="Arial" panose="020B0604020202020204" pitchFamily="34" charset="0"/>
              </a:rPr>
              <a:t> </a:t>
            </a:r>
            <a:endParaRPr lang="es-MX" sz="1600" dirty="0">
              <a:effectLst/>
              <a:ea typeface="Times New Roman" panose="02020603050405020304" pitchFamily="18" charset="0"/>
            </a:endParaRPr>
          </a:p>
          <a:p>
            <a:pPr marL="449580" algn="just"/>
            <a:r>
              <a:rPr lang="es-MX" sz="1600" i="1" dirty="0">
                <a:effectLst/>
                <a:ea typeface="Times New Roman" panose="02020603050405020304" pitchFamily="18" charset="0"/>
                <a:cs typeface="Arial" panose="020B0604020202020204" pitchFamily="34" charset="0"/>
              </a:rPr>
              <a:t>“EL COMITÉ TÉCNICO </a:t>
            </a:r>
            <a:r>
              <a:rPr lang="es-MX" sz="1600" b="1" i="1" dirty="0">
                <a:effectLst/>
                <a:ea typeface="Times New Roman" panose="02020603050405020304" pitchFamily="18" charset="0"/>
                <a:cs typeface="Arial" panose="020B0604020202020204" pitchFamily="34" charset="0"/>
              </a:rPr>
              <a:t>AUTORIZA EJECUTAR LA </a:t>
            </a:r>
            <a:r>
              <a:rPr lang="es-ES" sz="1600" b="1" i="1" dirty="0">
                <a:effectLst/>
                <a:ea typeface="Times New Roman" panose="02020603050405020304" pitchFamily="18" charset="0"/>
                <a:cs typeface="Arial" panose="020B0604020202020204" pitchFamily="34" charset="0"/>
              </a:rPr>
              <a:t>VENTA DE LA PRESA DE JALES </a:t>
            </a:r>
            <a:r>
              <a:rPr lang="es-ES" sz="1600" i="1" dirty="0">
                <a:effectLst/>
                <a:ea typeface="Times New Roman" panose="02020603050405020304" pitchFamily="18" charset="0"/>
                <a:cs typeface="Arial" panose="020B0604020202020204" pitchFamily="34" charset="0"/>
              </a:rPr>
              <a:t>IDENTIFICADA COMO PARCELA 68 Z-1 P1/1 UBICADA DENTRO DEL EJIDO LA ALMANCEÑA, EN EL KM. 4 DE LA CARRETERA A LA ESMERALDA, EN EL MUNICIPIO DE HIDALGO DEL PARRAL, ESTADO DE CHIHUAHUA, CON SUPERFICIE DE </a:t>
            </a:r>
            <a:r>
              <a:rPr lang="es-MX" sz="1600" i="1" dirty="0">
                <a:effectLst/>
                <a:ea typeface="Times New Roman" panose="02020603050405020304" pitchFamily="18" charset="0"/>
                <a:cs typeface="Arial" panose="020B0604020202020204" pitchFamily="34" charset="0"/>
              </a:rPr>
              <a:t>25-38-93.10 HECTÁREAS, </a:t>
            </a:r>
            <a:r>
              <a:rPr lang="es-MX" sz="1600" b="1" i="1" dirty="0">
                <a:effectLst/>
                <a:ea typeface="Times New Roman" panose="02020603050405020304" pitchFamily="18" charset="0"/>
                <a:cs typeface="Arial" panose="020B0604020202020204" pitchFamily="34" charset="0"/>
              </a:rPr>
              <a:t>A FAVOR DE “TRANSFORMACIONES Y SERVICIOS METALÚRGICOS, S.A. DE C.V.”, Y DEL SR. SERGIO MEDINA IBARRA, EN UN PRECIO TOTAL DE </a:t>
            </a:r>
            <a:r>
              <a:rPr lang="es-ES" sz="1600" b="1" i="1" dirty="0">
                <a:effectLst/>
                <a:ea typeface="Times New Roman" panose="02020603050405020304" pitchFamily="18" charset="0"/>
                <a:cs typeface="Arial" panose="020B0604020202020204" pitchFamily="34" charset="0"/>
              </a:rPr>
              <a:t>$2’289,000.00</a:t>
            </a:r>
            <a:r>
              <a:rPr lang="es-ES" sz="1600" i="1" dirty="0">
                <a:effectLst/>
                <a:ea typeface="Times New Roman" panose="02020603050405020304" pitchFamily="18" charset="0"/>
                <a:cs typeface="Arial" panose="020B0604020202020204" pitchFamily="34" charset="0"/>
              </a:rPr>
              <a:t> (DOS MILLONES DOSCIENTOS OCHENTA Y NUEVE MIL PESOS 00/100 M.N.),</a:t>
            </a:r>
            <a:r>
              <a:rPr lang="es-MX" sz="1600" i="1" dirty="0">
                <a:effectLst/>
                <a:ea typeface="Times New Roman" panose="02020603050405020304" pitchFamily="18" charset="0"/>
                <a:cs typeface="Arial" panose="020B0604020202020204" pitchFamily="34" charset="0"/>
              </a:rPr>
              <a:t> EN EL ENTENDIDO QUE, EL INMUEBLE SE ENTREGARÁ </a:t>
            </a:r>
            <a:r>
              <a:rPr lang="es-MX" sz="1600" b="1" i="1" dirty="0">
                <a:effectLst/>
                <a:ea typeface="Times New Roman" panose="02020603050405020304" pitchFamily="18" charset="0"/>
                <a:cs typeface="Arial" panose="020B0604020202020204" pitchFamily="34" charset="0"/>
              </a:rPr>
              <a:t>EN LAS CONDICIONES MATERIALES Y FORMALES EN EL QUE SE ENCUENTRA</a:t>
            </a:r>
            <a:r>
              <a:rPr lang="es-MX" sz="1600" i="1" dirty="0">
                <a:effectLst/>
                <a:ea typeface="Times New Roman" panose="02020603050405020304" pitchFamily="18" charset="0"/>
                <a:cs typeface="Arial" panose="020B0604020202020204" pitchFamily="34" charset="0"/>
              </a:rPr>
              <a:t>, SIN QUE SE RESERVE NINGUNA ACCIÓN PRESENTE O FUTURA PARA EL SUPUESTO DE GASTOS QUE PUDIERAN ORIGINARSE POR LOS VICIOS OCULTOS QUE PUDIERAN APARECER, O POR CUALQUIER OTRO SUPUESTO, ASÍ COMO, EN PLENO CONOCIMIENTO Y ACEPTANDO LOS PASIVOS AMBIENTALES QUE SE ENCUENTRAN POR MOTIVO DE LA ACTIVIDAD PROPIA DEL INMUEBLE, DE CONFORMIDAD CON EL RESULTADO OBTENIDO DEL PERITAJE Y CARACTERIZACIÓN AMBIENTAL REALIZADO.”</a:t>
            </a:r>
            <a:endParaRPr lang="es-MX" sz="1600" dirty="0">
              <a:effectLst/>
              <a:ea typeface="Times New Roman" panose="02020603050405020304" pitchFamily="18" charset="0"/>
            </a:endParaRPr>
          </a:p>
          <a:p>
            <a:pPr algn="just"/>
            <a:endParaRPr lang="es-MX" b="1" dirty="0"/>
          </a:p>
          <a:p>
            <a:pPr algn="just"/>
            <a:endParaRPr lang="es-MX" b="1" dirty="0"/>
          </a:p>
          <a:p>
            <a:pPr algn="just"/>
            <a:endParaRPr lang="es-MX" b="1" dirty="0"/>
          </a:p>
          <a:p>
            <a:pPr algn="just"/>
            <a:endParaRPr lang="es-MX" b="1" dirty="0"/>
          </a:p>
          <a:p>
            <a:pPr algn="just"/>
            <a:endParaRPr lang="es-MX" b="1" dirty="0"/>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33587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endParaRPr lang="es-MX" b="1" dirty="0"/>
          </a:p>
          <a:p>
            <a:pPr algn="just"/>
            <a:endParaRPr lang="es-MX" b="1" dirty="0"/>
          </a:p>
          <a:p>
            <a:pPr algn="just"/>
            <a:r>
              <a:rPr lang="es-MX" sz="1800" b="1" dirty="0">
                <a:effectLst/>
                <a:ea typeface="Calibri" panose="020F0502020204030204" pitchFamily="34" charset="0"/>
                <a:cs typeface="Arial" panose="020B0604020202020204" pitchFamily="34" charset="0"/>
              </a:rPr>
              <a:t>PUNTO DE ACUERDO AL COMITÉ DEL PATRIMONIO INMOBILIARIO </a:t>
            </a:r>
            <a:r>
              <a:rPr lang="es-MX" b="1" dirty="0"/>
              <a:t>: </a:t>
            </a:r>
          </a:p>
          <a:p>
            <a:pPr algn="just"/>
            <a:endParaRPr lang="es-MX" dirty="0"/>
          </a:p>
          <a:p>
            <a:pPr algn="just">
              <a:lnSpc>
                <a:spcPct val="107000"/>
              </a:lnSpc>
              <a:spcAft>
                <a:spcPts val="800"/>
              </a:spcAft>
            </a:pPr>
            <a:r>
              <a:rPr lang="es-MX" dirty="0">
                <a:effectLst/>
                <a:ea typeface="Calibri" panose="020F0502020204030204" pitchFamily="34" charset="0"/>
                <a:cs typeface="Times New Roman" panose="02020603050405020304" pitchFamily="18" charset="0"/>
              </a:rPr>
              <a:t>Se somete a consideración del Comité del Patrimonio Inmobiliario la ratificación para llevar a cabo la venta de la presa de jales en el Municipio de Hidalgo del Parral, Estado de Chihuahua, con superficie de 25-38-93.10 hectáreas, a favor de </a:t>
            </a:r>
            <a:r>
              <a:rPr lang="es-MX" b="1" dirty="0">
                <a:effectLst/>
                <a:ea typeface="Calibri" panose="020F0502020204030204" pitchFamily="34" charset="0"/>
                <a:cs typeface="Times New Roman" panose="02020603050405020304" pitchFamily="18" charset="0"/>
              </a:rPr>
              <a:t>“Transformaciones y Servicios Metalúrgicos, S.A. de C.V.”, y del Sr. Sergio Medina Ibarra, en un precio total de $2’289,000.00 </a:t>
            </a:r>
            <a:r>
              <a:rPr lang="es-MX" dirty="0">
                <a:effectLst/>
                <a:ea typeface="Calibri" panose="020F0502020204030204" pitchFamily="34" charset="0"/>
                <a:cs typeface="Times New Roman" panose="02020603050405020304" pitchFamily="18" charset="0"/>
              </a:rPr>
              <a:t>(dos millones doscientos ochenta y nueve mil pesos 00/100 m.n.).</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0500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2780928"/>
            <a:ext cx="8820472" cy="1296144"/>
          </a:xfrm>
          <a:prstGeom prst="rect">
            <a:avLst/>
          </a:prstGeom>
          <a:noFill/>
          <a:ln w="9525">
            <a:noFill/>
            <a:miter lim="800000"/>
            <a:headEnd/>
            <a:tailEnd/>
          </a:ln>
          <a:effectLst/>
        </p:spPr>
        <p:txBody>
          <a:bodyPr/>
          <a:lstStyle/>
          <a:p>
            <a:pPr algn="just"/>
            <a:r>
              <a:rPr lang="es-ES" sz="2000" b="1" dirty="0"/>
              <a:t>2. </a:t>
            </a:r>
            <a:r>
              <a:rPr lang="es-MX" sz="2000" b="1" dirty="0"/>
              <a:t>REVERSIÓN DEL LOTE No. 2 DEL PARQUE INDUSTRIAL EL SOLDADO, PROPIEDAD DE LA PERSONA MORAL “OIL METAL SUPPLY, S. DE R.L. DE C.V.</a:t>
            </a: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29128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dirty="0"/>
              <a:t>El Comité del Patrimonio Inmobiliario y el Comité Técnico de este organismo, a través de la Vigésima Primera Reunión Ordinaria del 24 de octubre de 2007 y Tercera Sesión Ordinaria de fecha 11 de septiembre de 2007 respectivamente, autorizaron la venta de un lote de terreno (Lote No. 2), con una superficie de 7,223.48 mts2 en el Parque Industrial El Soldado, ubicado en la ciudad de Camargo, Estado de Chihuahua, a la persona moral “</a:t>
            </a:r>
            <a:r>
              <a:rPr lang="es-MX" dirty="0" err="1"/>
              <a:t>Oil</a:t>
            </a:r>
            <a:r>
              <a:rPr lang="es-MX" dirty="0"/>
              <a:t> Metal </a:t>
            </a:r>
            <a:r>
              <a:rPr lang="es-MX" dirty="0" err="1"/>
              <a:t>Supply</a:t>
            </a:r>
            <a:r>
              <a:rPr lang="es-MX" dirty="0"/>
              <a:t>, S. de R.L. de C.V.”, a un precio preferencial de $ 20.00 (veinte pesos 00/100 M.N.) por metro cuadrado, </a:t>
            </a:r>
            <a:r>
              <a:rPr lang="es-MX" b="1" dirty="0"/>
              <a:t>resultando un total de $ 144,468.60 (Ciento cuarenta y cuatro mil cuatrocientos sesenta y ocho pesos 60/100 M.N.)</a:t>
            </a:r>
            <a:r>
              <a:rPr lang="es-MX" dirty="0"/>
              <a:t>,  formalizándose dicha compraventa, a través de la Escritura Pública No. 9,404 ante la fe de la Lic. Maria Antonieta Arzate Valles, Notaria Pública No. 11 de la ciudad de Chihuahua, </a:t>
            </a:r>
            <a:r>
              <a:rPr lang="es-MX" b="1" dirty="0"/>
              <a:t>con fecha 30 de octubre de 2009</a:t>
            </a:r>
            <a:r>
              <a:rPr lang="es-MX" dirty="0"/>
              <a:t>. </a:t>
            </a:r>
          </a:p>
          <a:p>
            <a:pPr algn="just"/>
            <a:r>
              <a:rPr lang="es-MX" dirty="0"/>
              <a:t> </a:t>
            </a:r>
          </a:p>
          <a:p>
            <a:pPr algn="just"/>
            <a:r>
              <a:rPr lang="es-MX" dirty="0"/>
              <a:t>La empresa se obligó a destinar el inmueble para desarrollar un proyecto consistente en: </a:t>
            </a:r>
            <a:r>
              <a:rPr lang="es-MX" b="1" dirty="0"/>
              <a:t>UNA PLANTA DE DISEÑO Y MANUFACTURA DE PIEZAS PARA LA INDUSTRIA DEL PETRÓLEO MAQUILADORA, con una inversión de $12’500,000.00 (DOCE MILLONES QUINIENTOS MIL PESOS 00/100 M.N.), en dos etapas, y generando 155 (ciento cincuenta y cinco) nuevos empleos directos</a:t>
            </a:r>
            <a:r>
              <a:rPr lang="es-MX" dirty="0"/>
              <a:t>, en un plazo no mayor a 6 (seis) meses para iniciar con la construcción, contados a partir de la firma de la escritura y a terminar dicha construcción en un plazo no mayor a 6 (seis) meses, estipulándose que si no cumpliese con lo pactado, se revertiría el inmueble a favor del Organismo.</a:t>
            </a:r>
          </a:p>
          <a:p>
            <a:r>
              <a:rPr lang="es-MX" dirty="0"/>
              <a:t> </a:t>
            </a:r>
          </a:p>
          <a:p>
            <a:r>
              <a:rPr lang="es-MX" b="1" dirty="0"/>
              <a:t> </a:t>
            </a:r>
            <a:endParaRPr lang="es-MX" dirty="0"/>
          </a:p>
          <a:p>
            <a:endParaRPr lang="es-MX" sz="1600" dirty="0">
              <a:latin typeface="Gotham Medium" pitchFamily="50" charset="0"/>
            </a:endParaRPr>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2. </a:t>
            </a:r>
            <a:r>
              <a:rPr lang="es-ES" b="1" dirty="0">
                <a:solidFill>
                  <a:schemeClr val="accent1">
                    <a:lumMod val="75000"/>
                  </a:schemeClr>
                </a:solidFill>
                <a:latin typeface="Gotham Medium" pitchFamily="50" charset="0"/>
                <a:cs typeface="Calibri" panose="020F0502020204030204" pitchFamily="34" charset="0"/>
              </a:rPr>
              <a:t>Reversión de terreno a </a:t>
            </a:r>
            <a:r>
              <a:rPr lang="es-ES" b="1" dirty="0" err="1">
                <a:solidFill>
                  <a:schemeClr val="accent1">
                    <a:lumMod val="75000"/>
                  </a:schemeClr>
                </a:solidFill>
                <a:latin typeface="Gotham Medium" pitchFamily="50" charset="0"/>
                <a:cs typeface="Calibri" panose="020F0502020204030204" pitchFamily="34" charset="0"/>
              </a:rPr>
              <a:t>Oil</a:t>
            </a:r>
            <a:r>
              <a:rPr lang="es-ES" b="1" dirty="0">
                <a:solidFill>
                  <a:schemeClr val="accent1">
                    <a:lumMod val="75000"/>
                  </a:schemeClr>
                </a:solidFill>
                <a:latin typeface="Gotham Medium" pitchFamily="50" charset="0"/>
                <a:cs typeface="Calibri" panose="020F0502020204030204" pitchFamily="34" charset="0"/>
              </a:rPr>
              <a:t> Metal </a:t>
            </a:r>
            <a:r>
              <a:rPr lang="es-ES" b="1" dirty="0" err="1">
                <a:solidFill>
                  <a:schemeClr val="accent1">
                    <a:lumMod val="75000"/>
                  </a:schemeClr>
                </a:solidFill>
                <a:latin typeface="Gotham Medium" pitchFamily="50" charset="0"/>
                <a:cs typeface="Calibri" panose="020F0502020204030204" pitchFamily="34" charset="0"/>
              </a:rPr>
              <a:t>Supply</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50628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endParaRPr lang="es-MX" sz="1600" dirty="0">
              <a:latin typeface="Gotham Medium" pitchFamily="50" charset="0"/>
            </a:endParaRPr>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2. </a:t>
            </a:r>
            <a:r>
              <a:rPr lang="es-ES" b="1" dirty="0">
                <a:solidFill>
                  <a:schemeClr val="accent1">
                    <a:lumMod val="75000"/>
                  </a:schemeClr>
                </a:solidFill>
                <a:latin typeface="Gotham Medium" pitchFamily="50" charset="0"/>
                <a:cs typeface="Calibri" panose="020F0502020204030204" pitchFamily="34" charset="0"/>
              </a:rPr>
              <a:t>Reversión de terreno a </a:t>
            </a:r>
            <a:r>
              <a:rPr lang="es-ES" b="1" dirty="0" err="1">
                <a:solidFill>
                  <a:schemeClr val="accent1">
                    <a:lumMod val="75000"/>
                  </a:schemeClr>
                </a:solidFill>
                <a:latin typeface="Gotham Medium" pitchFamily="50" charset="0"/>
                <a:cs typeface="Calibri" panose="020F0502020204030204" pitchFamily="34" charset="0"/>
              </a:rPr>
              <a:t>Oil</a:t>
            </a:r>
            <a:r>
              <a:rPr lang="es-ES" b="1" dirty="0">
                <a:solidFill>
                  <a:schemeClr val="accent1">
                    <a:lumMod val="75000"/>
                  </a:schemeClr>
                </a:solidFill>
                <a:latin typeface="Gotham Medium" pitchFamily="50" charset="0"/>
                <a:cs typeface="Calibri" panose="020F0502020204030204" pitchFamily="34" charset="0"/>
              </a:rPr>
              <a:t> Metal </a:t>
            </a:r>
            <a:r>
              <a:rPr lang="es-ES" b="1" dirty="0" err="1">
                <a:solidFill>
                  <a:schemeClr val="accent1">
                    <a:lumMod val="75000"/>
                  </a:schemeClr>
                </a:solidFill>
                <a:latin typeface="Gotham Medium" pitchFamily="50" charset="0"/>
                <a:cs typeface="Calibri" panose="020F0502020204030204" pitchFamily="34" charset="0"/>
              </a:rPr>
              <a:t>Supply</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C28613BB-FCD4-48CD-A2D2-3CBAB5D5BF5F}"/>
              </a:ext>
            </a:extLst>
          </p:cNvPr>
          <p:cNvPicPr>
            <a:picLocks noChangeAspect="1"/>
          </p:cNvPicPr>
          <p:nvPr/>
        </p:nvPicPr>
        <p:blipFill rotWithShape="1">
          <a:blip r:embed="rId2"/>
          <a:srcRect l="30926" t="24448" r="23653" b="13670"/>
          <a:stretch/>
        </p:blipFill>
        <p:spPr>
          <a:xfrm>
            <a:off x="643311" y="980728"/>
            <a:ext cx="7673105" cy="5877272"/>
          </a:xfrm>
          <a:prstGeom prst="rect">
            <a:avLst/>
          </a:prstGeom>
        </p:spPr>
      </p:pic>
    </p:spTree>
    <p:extLst>
      <p:ext uri="{BB962C8B-B14F-4D97-AF65-F5344CB8AC3E}">
        <p14:creationId xmlns:p14="http://schemas.microsoft.com/office/powerpoint/2010/main" val="835143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79512" y="901153"/>
            <a:ext cx="8640960" cy="5855010"/>
          </a:xfrm>
          <a:prstGeom prst="rect">
            <a:avLst/>
          </a:prstGeom>
          <a:noFill/>
          <a:ln w="9525">
            <a:noFill/>
            <a:miter lim="800000"/>
            <a:headEnd/>
            <a:tailEnd/>
          </a:ln>
          <a:effectLst/>
        </p:spPr>
        <p:txBody>
          <a:bodyPr/>
          <a:lstStyle/>
          <a:p>
            <a:pPr lvl="0" algn="just"/>
            <a:endParaRPr lang="es-ES" dirty="0"/>
          </a:p>
          <a:p>
            <a:pPr algn="just"/>
            <a:r>
              <a:rPr lang="es-ES" sz="1600" dirty="0">
                <a:effectLst/>
                <a:ea typeface="Times New Roman" panose="02020603050405020304" pitchFamily="18" charset="0"/>
                <a:cs typeface="Arial" panose="020B0604020202020204" pitchFamily="34" charset="0"/>
              </a:rPr>
              <a:t>1. SOLICITUD DE AUTORIZACIÓN PARA LLEVAR A CABO LA </a:t>
            </a:r>
            <a:r>
              <a:rPr lang="es-ES" sz="1600" b="1" dirty="0">
                <a:effectLst/>
                <a:ea typeface="Times New Roman" panose="02020603050405020304" pitchFamily="18" charset="0"/>
                <a:cs typeface="Arial" panose="020B0604020202020204" pitchFamily="34" charset="0"/>
              </a:rPr>
              <a:t>VENTA DE LA PRESA DE JALES </a:t>
            </a:r>
            <a:r>
              <a:rPr lang="es-ES" sz="1600" dirty="0">
                <a:effectLst/>
                <a:ea typeface="Times New Roman" panose="02020603050405020304" pitchFamily="18" charset="0"/>
                <a:cs typeface="Arial" panose="020B0604020202020204" pitchFamily="34" charset="0"/>
              </a:rPr>
              <a:t>IDENTIFICADA COMO PARCELA 68 Z-1 P1/1 UBICADA DENTRO DEL EJIDO LA ALMANCEÑA, EN EL KM. 4 DE LA CARRETERA A LA ESMERALDA, EN EL MUNICIPIO DE HIDALGO DEL PARRAL, ESTADO DE CHIHUAHUA. </a:t>
            </a:r>
            <a:endParaRPr lang="es-MX" sz="1600" dirty="0">
              <a:effectLst/>
              <a:ea typeface="Times New Roman" panose="02020603050405020304" pitchFamily="18" charset="0"/>
            </a:endParaRPr>
          </a:p>
          <a:p>
            <a:pPr algn="just"/>
            <a:r>
              <a:rPr lang="es-MX" sz="1600" dirty="0">
                <a:effectLst/>
                <a:ea typeface="Times New Roman" panose="02020603050405020304" pitchFamily="18" charset="0"/>
                <a:cs typeface="Arial" panose="020B0604020202020204" pitchFamily="34" charset="0"/>
              </a:rPr>
              <a:t> </a:t>
            </a:r>
            <a:endParaRPr lang="es-MX" sz="1600" dirty="0">
              <a:effectLst/>
              <a:ea typeface="Times New Roman" panose="02020603050405020304" pitchFamily="18" charset="0"/>
            </a:endParaRPr>
          </a:p>
          <a:p>
            <a:pPr algn="just"/>
            <a:r>
              <a:rPr lang="es-ES" sz="1600" dirty="0">
                <a:effectLst/>
                <a:ea typeface="Times New Roman" panose="02020603050405020304" pitchFamily="18" charset="0"/>
                <a:cs typeface="Arial" panose="020B0604020202020204" pitchFamily="34" charset="0"/>
              </a:rPr>
              <a:t>2. SOLICITUD DE AUTORIZACIÓN PARA LLEVAR A CABO LA </a:t>
            </a:r>
            <a:r>
              <a:rPr lang="es-ES" sz="1600" b="1" dirty="0">
                <a:effectLst/>
                <a:ea typeface="Times New Roman" panose="02020603050405020304" pitchFamily="18" charset="0"/>
                <a:cs typeface="Arial" panose="020B0604020202020204" pitchFamily="34" charset="0"/>
              </a:rPr>
              <a:t>REVERSIÓN DEL LOTE No. 2 </a:t>
            </a:r>
            <a:r>
              <a:rPr lang="es-ES" sz="1600" dirty="0">
                <a:effectLst/>
                <a:ea typeface="Times New Roman" panose="02020603050405020304" pitchFamily="18" charset="0"/>
                <a:cs typeface="Arial" panose="020B0604020202020204" pitchFamily="34" charset="0"/>
              </a:rPr>
              <a:t>DEL PARQUE INDUSTRIAL EL SOLDADO, UBICADO EN LA CIUDAD DE CAMARGO, ESTADO DE CHIHUAHUA, PROPIEDAD DE LA PERSONA MORAL </a:t>
            </a:r>
            <a:r>
              <a:rPr lang="es-ES" sz="1600" b="1" dirty="0">
                <a:effectLst/>
                <a:ea typeface="Times New Roman" panose="02020603050405020304" pitchFamily="18" charset="0"/>
                <a:cs typeface="Arial" panose="020B0604020202020204" pitchFamily="34" charset="0"/>
              </a:rPr>
              <a:t>“OIL METAL SUPPLY, S. DE R.L. DE C.V.”</a:t>
            </a:r>
            <a:endParaRPr lang="es-MX" sz="1600" b="1" dirty="0">
              <a:effectLst/>
              <a:ea typeface="Times New Roman" panose="02020603050405020304" pitchFamily="18" charset="0"/>
            </a:endParaRPr>
          </a:p>
          <a:p>
            <a:pPr algn="just"/>
            <a:r>
              <a:rPr lang="es-ES" sz="1600" dirty="0">
                <a:effectLst/>
                <a:ea typeface="Times New Roman" panose="02020603050405020304" pitchFamily="18" charset="0"/>
                <a:cs typeface="Arial" panose="020B0604020202020204" pitchFamily="34" charset="0"/>
              </a:rPr>
              <a:t> </a:t>
            </a:r>
            <a:endParaRPr lang="es-MX" sz="1600" dirty="0">
              <a:effectLst/>
              <a:ea typeface="Times New Roman" panose="02020603050405020304" pitchFamily="18" charset="0"/>
            </a:endParaRPr>
          </a:p>
          <a:p>
            <a:pPr algn="just"/>
            <a:r>
              <a:rPr lang="es-ES" sz="1600" dirty="0">
                <a:effectLst/>
                <a:ea typeface="Times New Roman" panose="02020603050405020304" pitchFamily="18" charset="0"/>
                <a:cs typeface="Arial" panose="020B0604020202020204" pitchFamily="34" charset="0"/>
              </a:rPr>
              <a:t>3. SOLICITUD DE AUTORIZACIÓN PARA EFECTUAR UN CONTRATO DE </a:t>
            </a:r>
            <a:r>
              <a:rPr lang="es-ES" sz="1600" b="1" dirty="0">
                <a:effectLst/>
                <a:ea typeface="Times New Roman" panose="02020603050405020304" pitchFamily="18" charset="0"/>
                <a:cs typeface="Arial" panose="020B0604020202020204" pitchFamily="34" charset="0"/>
              </a:rPr>
              <a:t>ARRENDAMIENTO</a:t>
            </a:r>
            <a:r>
              <a:rPr lang="es-ES" sz="1600" dirty="0">
                <a:effectLst/>
                <a:ea typeface="Times New Roman" panose="02020603050405020304" pitchFamily="18" charset="0"/>
                <a:cs typeface="Arial" panose="020B0604020202020204" pitchFamily="34" charset="0"/>
              </a:rPr>
              <a:t> DE UNA </a:t>
            </a:r>
            <a:r>
              <a:rPr lang="es-ES" sz="1600" b="1" dirty="0">
                <a:effectLst/>
                <a:ea typeface="Times New Roman" panose="02020603050405020304" pitchFamily="18" charset="0"/>
                <a:cs typeface="Arial" panose="020B0604020202020204" pitchFamily="34" charset="0"/>
              </a:rPr>
              <a:t>PARTE DEL TERRENO UBICADO EN EL POZO OCHO</a:t>
            </a:r>
            <a:r>
              <a:rPr lang="es-ES" sz="1600" dirty="0">
                <a:effectLst/>
                <a:ea typeface="Times New Roman" panose="02020603050405020304" pitchFamily="18" charset="0"/>
                <a:cs typeface="Arial" panose="020B0604020202020204" pitchFamily="34" charset="0"/>
              </a:rPr>
              <a:t>, EN LA AVE. VICTOR HUGO Y AVE. NICOLAS GOGOL, DEL COMPLEJO INDUSTRIAL CHIHUAHUA, PARA SER UTILIZADO COMO ESTACIONAMIENTO POR LA EMPRESA </a:t>
            </a:r>
            <a:r>
              <a:rPr lang="es-ES" sz="1600" b="1" dirty="0">
                <a:effectLst/>
                <a:ea typeface="Times New Roman" panose="02020603050405020304" pitchFamily="18" charset="0"/>
                <a:cs typeface="Arial" panose="020B0604020202020204" pitchFamily="34" charset="0"/>
              </a:rPr>
              <a:t>MERCATEK DE MÉXICO, S.A. DE C.V. </a:t>
            </a:r>
            <a:endParaRPr lang="es-MX" sz="1600" b="1" dirty="0">
              <a:effectLst/>
              <a:ea typeface="Times New Roman" panose="02020603050405020304" pitchFamily="18" charset="0"/>
            </a:endParaRPr>
          </a:p>
          <a:p>
            <a:pPr algn="just"/>
            <a:r>
              <a:rPr lang="es-MX" sz="1600" dirty="0">
                <a:effectLst/>
                <a:ea typeface="Times New Roman" panose="02020603050405020304" pitchFamily="18" charset="0"/>
                <a:cs typeface="Arial" panose="020B0604020202020204" pitchFamily="34" charset="0"/>
              </a:rPr>
              <a:t> </a:t>
            </a:r>
            <a:endParaRPr lang="es-MX" sz="1600" dirty="0">
              <a:effectLst/>
              <a:ea typeface="Times New Roman" panose="02020603050405020304" pitchFamily="18" charset="0"/>
            </a:endParaRPr>
          </a:p>
          <a:p>
            <a:pPr algn="just"/>
            <a:r>
              <a:rPr lang="es-ES" sz="1600" dirty="0">
                <a:effectLst/>
                <a:ea typeface="Times New Roman" panose="02020603050405020304" pitchFamily="18" charset="0"/>
                <a:cs typeface="Arial" panose="020B0604020202020204" pitchFamily="34" charset="0"/>
              </a:rPr>
              <a:t>4. SOLICITUD DE AUTORIZACIÓN PARA LLEVAR A CABO EL </a:t>
            </a:r>
            <a:r>
              <a:rPr lang="es-ES" sz="1600" b="1" dirty="0">
                <a:effectLst/>
                <a:ea typeface="Times New Roman" panose="02020603050405020304" pitchFamily="18" charset="0"/>
                <a:cs typeface="Arial" panose="020B0604020202020204" pitchFamily="34" charset="0"/>
              </a:rPr>
              <a:t>COMODATO</a:t>
            </a:r>
            <a:r>
              <a:rPr lang="es-ES" sz="1600" dirty="0">
                <a:effectLst/>
                <a:ea typeface="Times New Roman" panose="02020603050405020304" pitchFamily="18" charset="0"/>
                <a:cs typeface="Arial" panose="020B0604020202020204" pitchFamily="34" charset="0"/>
              </a:rPr>
              <a:t> A FAVOR DE LA </a:t>
            </a:r>
            <a:r>
              <a:rPr lang="es-MX" sz="1600" b="1" dirty="0">
                <a:effectLst/>
                <a:ea typeface="Times New Roman" panose="02020603050405020304" pitchFamily="18" charset="0"/>
                <a:cs typeface="Arial" panose="020B0604020202020204" pitchFamily="34" charset="0"/>
              </a:rPr>
              <a:t>CÁMARA NACIONAL DE LA INDUSTRIA DE TRANSFORMACIÓN</a:t>
            </a:r>
            <a:r>
              <a:rPr lang="es-ES" sz="1600" b="1" dirty="0">
                <a:effectLst/>
                <a:ea typeface="Times New Roman" panose="02020603050405020304" pitchFamily="18" charset="0"/>
                <a:cs typeface="Arial" panose="020B0604020202020204" pitchFamily="34" charset="0"/>
              </a:rPr>
              <a:t> DELEGACIÓN DELICIAS</a:t>
            </a:r>
            <a:r>
              <a:rPr lang="es-ES" sz="1600" dirty="0">
                <a:effectLst/>
                <a:ea typeface="Times New Roman" panose="02020603050405020304" pitchFamily="18" charset="0"/>
                <a:cs typeface="Arial" panose="020B0604020202020204" pitchFamily="34" charset="0"/>
              </a:rPr>
              <a:t>, DE LA OFICINA UBICADA EN EL PARQUE AGROINDUSTRIAL DELICIAS.</a:t>
            </a:r>
            <a:endParaRPr lang="es-MX" sz="1600" dirty="0">
              <a:effectLst/>
              <a:ea typeface="Times New Roman" panose="02020603050405020304" pitchFamily="18" charset="0"/>
            </a:endParaRPr>
          </a:p>
          <a:p>
            <a:r>
              <a:rPr lang="es-MX" dirty="0"/>
              <a:t> </a:t>
            </a:r>
          </a:p>
          <a:p>
            <a:pPr lvl="0" algn="just"/>
            <a:endParaRPr lang="es-ES" sz="1600" dirty="0">
              <a:latin typeface="Arial" panose="020B0604020202020204" pitchFamily="34" charset="0"/>
              <a:cs typeface="Arial" panose="020B0604020202020204" pitchFamily="34" charset="0"/>
            </a:endParaRPr>
          </a:p>
        </p:txBody>
      </p:sp>
      <p:sp>
        <p:nvSpPr>
          <p:cNvPr id="15" name="14 CuadroTexto"/>
          <p:cNvSpPr txBox="1"/>
          <p:nvPr/>
        </p:nvSpPr>
        <p:spPr>
          <a:xfrm>
            <a:off x="323528" y="188640"/>
            <a:ext cx="2664296" cy="523220"/>
          </a:xfrm>
          <a:prstGeom prst="rect">
            <a:avLst/>
          </a:prstGeom>
          <a:noFill/>
        </p:spPr>
        <p:txBody>
          <a:bodyPr wrap="square" rtlCol="0">
            <a:spAutoFit/>
          </a:bodyPr>
          <a:lstStyle/>
          <a:p>
            <a:r>
              <a:rPr lang="es-MX" sz="2800" b="1" dirty="0">
                <a:solidFill>
                  <a:schemeClr val="tx1">
                    <a:lumMod val="65000"/>
                    <a:lumOff val="35000"/>
                  </a:schemeClr>
                </a:solidFill>
                <a:latin typeface="Calibri" panose="020F0502020204030204" pitchFamily="34" charset="0"/>
                <a:cs typeface="Calibri" panose="020F0502020204030204" pitchFamily="34" charset="0"/>
              </a:rPr>
              <a:t>Asuntos</a:t>
            </a: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0893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dirty="0"/>
              <a:t>Derivado de inspecciones realizadas al inmueble descrito, el proyecto no ha sido desarrollado, incumpliendo con las obligaciones estipuladas en la escritura de compraventa, siendo sujeto a la reversión a favor del Organismo como consecuencia de los incumplimientos.</a:t>
            </a:r>
          </a:p>
          <a:p>
            <a:pPr algn="just"/>
            <a:r>
              <a:rPr lang="es-MX" dirty="0"/>
              <a:t> </a:t>
            </a:r>
          </a:p>
          <a:p>
            <a:pPr algn="just"/>
            <a:r>
              <a:rPr lang="es-MX" dirty="0"/>
              <a:t>De conformidad con el avalúo bancario de fecha 31 de enero de 2020 el valor comercial del inmueble asciende a la cantidad </a:t>
            </a:r>
            <a:r>
              <a:rPr lang="es-MX" b="1" dirty="0"/>
              <a:t>de $ 3’088,000.00 (TRES MILLONES OCHENTA Y OCHO MIL PESOS 00/100 M.N.)</a:t>
            </a:r>
            <a:r>
              <a:rPr lang="es-MX" dirty="0"/>
              <a:t>.</a:t>
            </a:r>
          </a:p>
          <a:p>
            <a:pPr algn="just"/>
            <a:r>
              <a:rPr lang="es-MX" dirty="0"/>
              <a:t> </a:t>
            </a:r>
          </a:p>
          <a:p>
            <a:pPr algn="just"/>
            <a:r>
              <a:rPr lang="es-MX" b="1" dirty="0"/>
              <a:t> </a:t>
            </a:r>
            <a:endParaRPr lang="es-MX" dirty="0"/>
          </a:p>
          <a:p>
            <a:pPr algn="just"/>
            <a:r>
              <a:rPr lang="es-MX" b="1" dirty="0"/>
              <a:t> </a:t>
            </a:r>
            <a:endParaRPr lang="es-MX" dirty="0"/>
          </a:p>
          <a:p>
            <a:r>
              <a:rPr lang="es-MX" dirty="0"/>
              <a:t> </a:t>
            </a:r>
          </a:p>
          <a:p>
            <a:r>
              <a:rPr lang="es-MX" b="1" dirty="0"/>
              <a:t> </a:t>
            </a:r>
            <a:endParaRPr lang="es-MX" dirty="0"/>
          </a:p>
          <a:p>
            <a:endParaRPr lang="es-MX" sz="1600" dirty="0">
              <a:latin typeface="Gotham Medium" pitchFamily="50" charset="0"/>
            </a:endParaRPr>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2. </a:t>
            </a:r>
            <a:r>
              <a:rPr lang="es-ES" b="1" dirty="0">
                <a:solidFill>
                  <a:schemeClr val="accent1">
                    <a:lumMod val="75000"/>
                  </a:schemeClr>
                </a:solidFill>
                <a:latin typeface="Gotham Medium" pitchFamily="50" charset="0"/>
                <a:cs typeface="Calibri" panose="020F0502020204030204" pitchFamily="34" charset="0"/>
              </a:rPr>
              <a:t>Reversión de terreno a </a:t>
            </a:r>
            <a:r>
              <a:rPr lang="es-ES" b="1" dirty="0" err="1">
                <a:solidFill>
                  <a:schemeClr val="accent1">
                    <a:lumMod val="75000"/>
                  </a:schemeClr>
                </a:solidFill>
                <a:latin typeface="Gotham Medium" pitchFamily="50" charset="0"/>
                <a:cs typeface="Calibri" panose="020F0502020204030204" pitchFamily="34" charset="0"/>
              </a:rPr>
              <a:t>Oil</a:t>
            </a:r>
            <a:r>
              <a:rPr lang="es-ES" b="1" dirty="0">
                <a:solidFill>
                  <a:schemeClr val="accent1">
                    <a:lumMod val="75000"/>
                  </a:schemeClr>
                </a:solidFill>
                <a:latin typeface="Gotham Medium" pitchFamily="50" charset="0"/>
                <a:cs typeface="Calibri" panose="020F0502020204030204" pitchFamily="34" charset="0"/>
              </a:rPr>
              <a:t> Metal </a:t>
            </a:r>
            <a:r>
              <a:rPr lang="es-ES" b="1" dirty="0" err="1">
                <a:solidFill>
                  <a:schemeClr val="accent1">
                    <a:lumMod val="75000"/>
                  </a:schemeClr>
                </a:solidFill>
                <a:latin typeface="Gotham Medium" pitchFamily="50" charset="0"/>
                <a:cs typeface="Calibri" panose="020F0502020204030204" pitchFamily="34" charset="0"/>
              </a:rPr>
              <a:t>Supply</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396F077C-87E6-4719-B712-66A839799A06}"/>
              </a:ext>
            </a:extLst>
          </p:cNvPr>
          <p:cNvPicPr>
            <a:picLocks noChangeAspect="1"/>
          </p:cNvPicPr>
          <p:nvPr/>
        </p:nvPicPr>
        <p:blipFill rotWithShape="1">
          <a:blip r:embed="rId2"/>
          <a:srcRect l="9838" t="28701" r="9838" b="8136"/>
          <a:stretch/>
        </p:blipFill>
        <p:spPr>
          <a:xfrm>
            <a:off x="971600" y="3068961"/>
            <a:ext cx="6840675" cy="3024336"/>
          </a:xfrm>
          <a:prstGeom prst="rect">
            <a:avLst/>
          </a:prstGeom>
        </p:spPr>
      </p:pic>
    </p:spTree>
    <p:extLst>
      <p:ext uri="{BB962C8B-B14F-4D97-AF65-F5344CB8AC3E}">
        <p14:creationId xmlns:p14="http://schemas.microsoft.com/office/powerpoint/2010/main" val="290056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b="1" dirty="0"/>
              <a:t> </a:t>
            </a:r>
            <a:endParaRPr lang="es-MX" dirty="0"/>
          </a:p>
          <a:p>
            <a:pPr algn="just">
              <a:lnSpc>
                <a:spcPct val="107000"/>
              </a:lnSpc>
              <a:spcAft>
                <a:spcPts val="800"/>
              </a:spcAft>
            </a:pPr>
            <a:r>
              <a:rPr lang="es-MX" sz="1800" b="1" u="sng" dirty="0">
                <a:effectLst/>
                <a:ea typeface="Calibri" panose="020F0502020204030204" pitchFamily="34" charset="0"/>
                <a:cs typeface="Times New Roman" panose="02020603050405020304" pitchFamily="18" charset="0"/>
              </a:rPr>
              <a:t>ACUERDO DEL COMITÉ TÉCNICO DEL 6 DE AGOSTO DE 2020</a:t>
            </a:r>
            <a:endParaRPr lang="es-MX" sz="18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800" b="1" u="none" strike="noStrike" dirty="0">
                <a:effectLst/>
                <a:ea typeface="Calibri" panose="020F0502020204030204" pitchFamily="34" charset="0"/>
                <a:cs typeface="Times New Roman" panose="02020603050405020304" pitchFamily="18" charset="0"/>
              </a:rPr>
              <a:t> </a:t>
            </a:r>
            <a:endParaRPr lang="es-MX" sz="18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600" i="1" dirty="0">
                <a:effectLst/>
                <a:ea typeface="Calibri" panose="020F0502020204030204" pitchFamily="34" charset="0"/>
                <a:cs typeface="Arial" panose="020B0604020202020204" pitchFamily="34" charset="0"/>
              </a:rPr>
              <a:t>“EL COMITÉ TÉCNICO AUTORIZA</a:t>
            </a:r>
            <a:r>
              <a:rPr lang="es-MX" sz="1600" i="1" kern="1200" dirty="0">
                <a:solidFill>
                  <a:srgbClr val="000000"/>
                </a:solidFill>
                <a:effectLst/>
                <a:ea typeface="Times New Roman" panose="02020603050405020304" pitchFamily="18" charset="0"/>
                <a:cs typeface="Times New Roman" panose="02020603050405020304" pitchFamily="18" charset="0"/>
              </a:rPr>
              <a:t> </a:t>
            </a:r>
            <a:r>
              <a:rPr lang="es-MX" sz="1600" b="1" i="1" dirty="0">
                <a:effectLst/>
                <a:ea typeface="Calibri" panose="020F0502020204030204" pitchFamily="34" charset="0"/>
                <a:cs typeface="Arial" panose="020B0604020202020204" pitchFamily="34" charset="0"/>
              </a:rPr>
              <a:t>REALIZAR LA REVERSIÓN A FAVOR DEL ORGANISMO</a:t>
            </a:r>
            <a:r>
              <a:rPr lang="es-MX" sz="1600" i="1" dirty="0">
                <a:effectLst/>
                <a:ea typeface="Calibri" panose="020F0502020204030204" pitchFamily="34" charset="0"/>
                <a:cs typeface="Arial" panose="020B0604020202020204" pitchFamily="34" charset="0"/>
              </a:rPr>
              <a:t>, DEL INMUEBLE SEÑALADO CON ANTERIORIDAD, POR CONDUCTO DEL LIC. RAÚL DELGADO CÁRDENAS, ABOGADO EXTERNO CONTRATADO PREVIAMENTE PARA LLEVAR A CABO LOS PROCESOS JUDICIALES PARA OBTENER LA REVERSIÓN DE LOS INMUEBLES.”</a:t>
            </a:r>
            <a:endParaRPr lang="es-MX" sz="1600" dirty="0">
              <a:effectLst/>
              <a:ea typeface="Calibri" panose="020F0502020204030204" pitchFamily="34" charset="0"/>
              <a:cs typeface="Times New Roman" panose="02020603050405020304" pitchFamily="18" charset="0"/>
            </a:endParaRPr>
          </a:p>
          <a:p>
            <a:pPr algn="just"/>
            <a:endParaRPr lang="es-MX" b="1" dirty="0"/>
          </a:p>
          <a:p>
            <a:pPr algn="just"/>
            <a:endParaRPr lang="es-MX" b="1" dirty="0"/>
          </a:p>
          <a:p>
            <a:pPr algn="just"/>
            <a:r>
              <a:rPr lang="es-MX" sz="1800" b="1" dirty="0">
                <a:effectLst/>
                <a:ea typeface="Calibri" panose="020F0502020204030204" pitchFamily="34" charset="0"/>
                <a:cs typeface="Arial" panose="020B0604020202020204" pitchFamily="34" charset="0"/>
              </a:rPr>
              <a:t>PUNTO DE ACUERDO AL COMITÉ DEL PATRIMONIO INMOBILIARIO </a:t>
            </a:r>
            <a:r>
              <a:rPr lang="es-MX" b="1" dirty="0"/>
              <a:t>: </a:t>
            </a:r>
            <a:endParaRPr lang="es-MX" dirty="0"/>
          </a:p>
          <a:p>
            <a:pPr algn="just"/>
            <a:r>
              <a:rPr lang="es-MX" b="1" dirty="0"/>
              <a:t> </a:t>
            </a:r>
            <a:endParaRPr lang="es-MX" dirty="0"/>
          </a:p>
          <a:p>
            <a:pPr algn="just">
              <a:lnSpc>
                <a:spcPct val="107000"/>
              </a:lnSpc>
              <a:spcAft>
                <a:spcPts val="800"/>
              </a:spcAft>
            </a:pPr>
            <a:r>
              <a:rPr lang="es-MX" sz="1800" dirty="0">
                <a:effectLst/>
                <a:ea typeface="Calibri" panose="020F0502020204030204" pitchFamily="34" charset="0"/>
                <a:cs typeface="Arial" panose="020B0604020202020204" pitchFamily="34" charset="0"/>
              </a:rPr>
              <a:t>Se somete a consideración del Comité del Patrimonio Inmobiliario la solicitud para </a:t>
            </a:r>
            <a:r>
              <a:rPr lang="es-MX" sz="1800" b="1" dirty="0">
                <a:effectLst/>
                <a:ea typeface="Calibri" panose="020F0502020204030204" pitchFamily="34" charset="0"/>
                <a:cs typeface="Arial" panose="020B0604020202020204" pitchFamily="34" charset="0"/>
              </a:rPr>
              <a:t>ratificar la reversión </a:t>
            </a:r>
            <a:r>
              <a:rPr lang="es-MX" sz="1800" b="1" dirty="0">
                <a:effectLst/>
                <a:ea typeface="Calibri" panose="020F0502020204030204" pitchFamily="34" charset="0"/>
                <a:cs typeface="Times New Roman" panose="02020603050405020304" pitchFamily="18" charset="0"/>
              </a:rPr>
              <a:t>del terreno </a:t>
            </a:r>
            <a:r>
              <a:rPr lang="es-MX" sz="1800" dirty="0">
                <a:effectLst/>
                <a:ea typeface="Calibri" panose="020F0502020204030204" pitchFamily="34" charset="0"/>
                <a:cs typeface="Times New Roman" panose="02020603050405020304" pitchFamily="18" charset="0"/>
              </a:rPr>
              <a:t>identificado como lote No. 2, con una superficie de 7,223.48 mts2 en el Parque Industrial El Soldado, ubicado en la ciudad de Camargo, Estado de Chihuahua, a la persona moral </a:t>
            </a:r>
            <a:r>
              <a:rPr lang="es-MX" sz="1800" b="1" dirty="0">
                <a:effectLst/>
                <a:ea typeface="Calibri" panose="020F0502020204030204" pitchFamily="34" charset="0"/>
                <a:cs typeface="Times New Roman" panose="02020603050405020304" pitchFamily="18" charset="0"/>
              </a:rPr>
              <a:t>“</a:t>
            </a:r>
            <a:r>
              <a:rPr lang="es-MX" sz="1800" b="1" dirty="0" err="1">
                <a:effectLst/>
                <a:ea typeface="Calibri" panose="020F0502020204030204" pitchFamily="34" charset="0"/>
                <a:cs typeface="Times New Roman" panose="02020603050405020304" pitchFamily="18" charset="0"/>
              </a:rPr>
              <a:t>Oil</a:t>
            </a:r>
            <a:r>
              <a:rPr lang="es-MX" sz="1800" b="1" dirty="0">
                <a:effectLst/>
                <a:ea typeface="Calibri" panose="020F0502020204030204" pitchFamily="34" charset="0"/>
                <a:cs typeface="Times New Roman" panose="02020603050405020304" pitchFamily="18" charset="0"/>
              </a:rPr>
              <a:t> Metal </a:t>
            </a:r>
            <a:r>
              <a:rPr lang="es-MX" sz="1800" b="1" dirty="0" err="1">
                <a:effectLst/>
                <a:ea typeface="Calibri" panose="020F0502020204030204" pitchFamily="34" charset="0"/>
                <a:cs typeface="Times New Roman" panose="02020603050405020304" pitchFamily="18" charset="0"/>
              </a:rPr>
              <a:t>Supply</a:t>
            </a:r>
            <a:r>
              <a:rPr lang="es-MX" sz="1800" b="1" dirty="0">
                <a:effectLst/>
                <a:ea typeface="Calibri" panose="020F0502020204030204" pitchFamily="34" charset="0"/>
                <a:cs typeface="Times New Roman" panose="02020603050405020304" pitchFamily="18" charset="0"/>
              </a:rPr>
              <a:t>, S. de R.L. de C.V.”</a:t>
            </a:r>
          </a:p>
          <a:p>
            <a:r>
              <a:rPr lang="es-MX" dirty="0"/>
              <a:t> </a:t>
            </a:r>
          </a:p>
          <a:p>
            <a:r>
              <a:rPr lang="es-MX" b="1" dirty="0"/>
              <a:t> </a:t>
            </a:r>
            <a:endParaRPr lang="es-MX" dirty="0"/>
          </a:p>
          <a:p>
            <a:endParaRPr lang="es-MX" sz="1600" dirty="0">
              <a:latin typeface="Gotham Medium" pitchFamily="50" charset="0"/>
            </a:endParaRPr>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2. </a:t>
            </a:r>
            <a:r>
              <a:rPr lang="es-ES" b="1" dirty="0">
                <a:solidFill>
                  <a:schemeClr val="accent1">
                    <a:lumMod val="75000"/>
                  </a:schemeClr>
                </a:solidFill>
                <a:latin typeface="Gotham Medium" pitchFamily="50" charset="0"/>
                <a:cs typeface="Calibri" panose="020F0502020204030204" pitchFamily="34" charset="0"/>
              </a:rPr>
              <a:t>Reversión de terreno a </a:t>
            </a:r>
            <a:r>
              <a:rPr lang="es-ES" b="1" dirty="0" err="1">
                <a:solidFill>
                  <a:schemeClr val="accent1">
                    <a:lumMod val="75000"/>
                  </a:schemeClr>
                </a:solidFill>
                <a:latin typeface="Gotham Medium" pitchFamily="50" charset="0"/>
                <a:cs typeface="Calibri" panose="020F0502020204030204" pitchFamily="34" charset="0"/>
              </a:rPr>
              <a:t>Oil</a:t>
            </a:r>
            <a:r>
              <a:rPr lang="es-ES" b="1" dirty="0">
                <a:solidFill>
                  <a:schemeClr val="accent1">
                    <a:lumMod val="75000"/>
                  </a:schemeClr>
                </a:solidFill>
                <a:latin typeface="Gotham Medium" pitchFamily="50" charset="0"/>
                <a:cs typeface="Calibri" panose="020F0502020204030204" pitchFamily="34" charset="0"/>
              </a:rPr>
              <a:t> Metal </a:t>
            </a:r>
            <a:r>
              <a:rPr lang="es-ES" b="1" dirty="0" err="1">
                <a:solidFill>
                  <a:schemeClr val="accent1">
                    <a:lumMod val="75000"/>
                  </a:schemeClr>
                </a:solidFill>
                <a:latin typeface="Gotham Medium" pitchFamily="50" charset="0"/>
                <a:cs typeface="Calibri" panose="020F0502020204030204" pitchFamily="34" charset="0"/>
              </a:rPr>
              <a:t>Supply</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75790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2780928"/>
            <a:ext cx="8820472" cy="1296144"/>
          </a:xfrm>
          <a:prstGeom prst="rect">
            <a:avLst/>
          </a:prstGeom>
          <a:noFill/>
          <a:ln w="9525">
            <a:noFill/>
            <a:miter lim="800000"/>
            <a:headEnd/>
            <a:tailEnd/>
          </a:ln>
          <a:effectLst/>
        </p:spPr>
        <p:txBody>
          <a:bodyPr/>
          <a:lstStyle/>
          <a:p>
            <a:pPr lvl="0" algn="just"/>
            <a:r>
              <a:rPr lang="es-ES" sz="2000" b="1" dirty="0"/>
              <a:t>3. </a:t>
            </a:r>
            <a:r>
              <a:rPr lang="es-MX" sz="2000" b="1" dirty="0"/>
              <a:t>ARRENDAMIENTO DE UNA PARTE DEL TERRENO UBICADO EN EL POZO OCHO DEL COMPLEJO INDUSTRIAL CHIHUAHUA, A LA EMPRESA MERCATEK DE MÉXICO, S.A. DE C.V. </a:t>
            </a: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97777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dirty="0"/>
              <a:t>La empresa </a:t>
            </a:r>
            <a:r>
              <a:rPr lang="es-MX" b="1" dirty="0" err="1"/>
              <a:t>Mercatek</a:t>
            </a:r>
            <a:r>
              <a:rPr lang="es-MX" b="1" dirty="0"/>
              <a:t> de México, S.A. de C.V. </a:t>
            </a:r>
            <a:r>
              <a:rPr lang="es-MX" dirty="0"/>
              <a:t>se dedica a la fabricación de </a:t>
            </a:r>
            <a:r>
              <a:rPr lang="es-MX" b="1" dirty="0"/>
              <a:t>herramientas de precisión para la empresa manufacturera de exportación</a:t>
            </a:r>
            <a:r>
              <a:rPr lang="es-MX" dirty="0"/>
              <a:t>, y tiene más de 20 años instalada en el Complejo Industrial Chihuahua y cuenta con aproximadamente 80 empleados directos.</a:t>
            </a:r>
          </a:p>
          <a:p>
            <a:pPr algn="just"/>
            <a:r>
              <a:rPr lang="es-MX" dirty="0"/>
              <a:t> </a:t>
            </a:r>
          </a:p>
          <a:p>
            <a:pPr algn="just"/>
            <a:r>
              <a:rPr lang="es-MX" dirty="0"/>
              <a:t>Con oficio de fecha 18 de mayo del 2020, el representante legal de la empresa solicitó al Coordinador General de este organismo la </a:t>
            </a:r>
            <a:r>
              <a:rPr lang="es-MX" b="1" dirty="0"/>
              <a:t>renta de una parte del terreno </a:t>
            </a:r>
            <a:r>
              <a:rPr lang="es-MX" dirty="0"/>
              <a:t>que ocupa </a:t>
            </a:r>
            <a:r>
              <a:rPr lang="es-MX" b="1" dirty="0"/>
              <a:t>el pozo No. 8</a:t>
            </a:r>
            <a:r>
              <a:rPr lang="es-MX" dirty="0"/>
              <a:t>, ubicado en la intersección de las Avenidas Víctor Hugo y Nicolás </a:t>
            </a:r>
            <a:r>
              <a:rPr lang="es-MX" dirty="0" err="1"/>
              <a:t>Gogol</a:t>
            </a:r>
            <a:r>
              <a:rPr lang="es-MX" dirty="0"/>
              <a:t> del Complejo Industrial Chihuahua, para ser </a:t>
            </a:r>
            <a:r>
              <a:rPr lang="es-MX" b="1" dirty="0"/>
              <a:t>utilizada como área de estacionamiento para los empleados </a:t>
            </a:r>
            <a:r>
              <a:rPr lang="es-MX" dirty="0"/>
              <a:t>de la misma.</a:t>
            </a:r>
          </a:p>
          <a:p>
            <a:r>
              <a:rPr lang="es-MX" dirty="0"/>
              <a:t> </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3. </a:t>
            </a:r>
            <a:r>
              <a:rPr lang="es-ES" b="1" dirty="0">
                <a:solidFill>
                  <a:schemeClr val="accent1">
                    <a:lumMod val="75000"/>
                  </a:schemeClr>
                </a:solidFill>
                <a:latin typeface="Gotham Medium" pitchFamily="50" charset="0"/>
                <a:cs typeface="Calibri" panose="020F0502020204030204" pitchFamily="34" charset="0"/>
              </a:rPr>
              <a:t>Arrendamiento de fracción de terreno a </a:t>
            </a:r>
            <a:r>
              <a:rPr lang="es-ES" b="1" dirty="0" err="1">
                <a:solidFill>
                  <a:schemeClr val="accent1">
                    <a:lumMod val="75000"/>
                  </a:schemeClr>
                </a:solidFill>
                <a:latin typeface="Gotham Medium" pitchFamily="50" charset="0"/>
                <a:cs typeface="Calibri" panose="020F0502020204030204" pitchFamily="34" charset="0"/>
              </a:rPr>
              <a:t>Mercatek</a:t>
            </a:r>
            <a:r>
              <a:rPr lang="es-ES" b="1" dirty="0">
                <a:solidFill>
                  <a:schemeClr val="accent1">
                    <a:lumMod val="75000"/>
                  </a:schemeClr>
                </a:solidFill>
                <a:latin typeface="Gotham Medium" pitchFamily="50" charset="0"/>
                <a:cs typeface="Calibri" panose="020F0502020204030204" pitchFamily="34" charset="0"/>
              </a:rPr>
              <a:t> de México</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FB4FAD39-5309-473C-84B4-9BDC4A35CADA}"/>
              </a:ext>
            </a:extLst>
          </p:cNvPr>
          <p:cNvPicPr>
            <a:picLocks noChangeAspect="1"/>
          </p:cNvPicPr>
          <p:nvPr/>
        </p:nvPicPr>
        <p:blipFill rotWithShape="1">
          <a:blip r:embed="rId2"/>
          <a:srcRect l="34250" t="8689" r="34250" b="32681"/>
          <a:stretch/>
        </p:blipFill>
        <p:spPr>
          <a:xfrm>
            <a:off x="2831387" y="3212975"/>
            <a:ext cx="3396797" cy="3554681"/>
          </a:xfrm>
          <a:prstGeom prst="rect">
            <a:avLst/>
          </a:prstGeom>
        </p:spPr>
      </p:pic>
    </p:spTree>
    <p:extLst>
      <p:ext uri="{BB962C8B-B14F-4D97-AF65-F5344CB8AC3E}">
        <p14:creationId xmlns:p14="http://schemas.microsoft.com/office/powerpoint/2010/main" val="200902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r>
              <a:rPr lang="es-MX" dirty="0"/>
              <a:t> </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3. </a:t>
            </a:r>
            <a:r>
              <a:rPr lang="es-ES" b="1" dirty="0">
                <a:solidFill>
                  <a:schemeClr val="accent1">
                    <a:lumMod val="75000"/>
                  </a:schemeClr>
                </a:solidFill>
                <a:latin typeface="Gotham Medium" pitchFamily="50" charset="0"/>
                <a:cs typeface="Calibri" panose="020F0502020204030204" pitchFamily="34" charset="0"/>
              </a:rPr>
              <a:t>Arrendamiento de fracción de terreno a </a:t>
            </a:r>
            <a:r>
              <a:rPr lang="es-ES" b="1" dirty="0" err="1">
                <a:solidFill>
                  <a:schemeClr val="accent1">
                    <a:lumMod val="75000"/>
                  </a:schemeClr>
                </a:solidFill>
                <a:latin typeface="Gotham Medium" pitchFamily="50" charset="0"/>
                <a:cs typeface="Calibri" panose="020F0502020204030204" pitchFamily="34" charset="0"/>
              </a:rPr>
              <a:t>Mercatek</a:t>
            </a:r>
            <a:r>
              <a:rPr lang="es-ES" b="1" dirty="0">
                <a:solidFill>
                  <a:schemeClr val="accent1">
                    <a:lumMod val="75000"/>
                  </a:schemeClr>
                </a:solidFill>
                <a:latin typeface="Gotham Medium" pitchFamily="50" charset="0"/>
                <a:cs typeface="Calibri" panose="020F0502020204030204" pitchFamily="34" charset="0"/>
              </a:rPr>
              <a:t> de México</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D268779C-9CC6-40B4-BC46-F4023BCA7B0F}"/>
              </a:ext>
            </a:extLst>
          </p:cNvPr>
          <p:cNvPicPr>
            <a:picLocks noChangeAspect="1"/>
          </p:cNvPicPr>
          <p:nvPr/>
        </p:nvPicPr>
        <p:blipFill rotWithShape="1">
          <a:blip r:embed="rId2"/>
          <a:srcRect l="24801" t="17273" r="8263" b="8358"/>
          <a:stretch/>
        </p:blipFill>
        <p:spPr>
          <a:xfrm>
            <a:off x="-1" y="1101571"/>
            <a:ext cx="9144001" cy="5711805"/>
          </a:xfrm>
          <a:prstGeom prst="rect">
            <a:avLst/>
          </a:prstGeom>
        </p:spPr>
      </p:pic>
    </p:spTree>
    <p:extLst>
      <p:ext uri="{BB962C8B-B14F-4D97-AF65-F5344CB8AC3E}">
        <p14:creationId xmlns:p14="http://schemas.microsoft.com/office/powerpoint/2010/main" val="346409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r>
              <a:rPr lang="es-MX" dirty="0"/>
              <a:t> </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3. </a:t>
            </a:r>
            <a:r>
              <a:rPr lang="es-ES" b="1" dirty="0">
                <a:solidFill>
                  <a:schemeClr val="accent1">
                    <a:lumMod val="75000"/>
                  </a:schemeClr>
                </a:solidFill>
                <a:latin typeface="Gotham Medium" pitchFamily="50" charset="0"/>
                <a:cs typeface="Calibri" panose="020F0502020204030204" pitchFamily="34" charset="0"/>
              </a:rPr>
              <a:t>Arrendamiento de fracción de terreno a </a:t>
            </a:r>
            <a:r>
              <a:rPr lang="es-ES" b="1" dirty="0" err="1">
                <a:solidFill>
                  <a:schemeClr val="accent1">
                    <a:lumMod val="75000"/>
                  </a:schemeClr>
                </a:solidFill>
                <a:latin typeface="Gotham Medium" pitchFamily="50" charset="0"/>
                <a:cs typeface="Calibri" panose="020F0502020204030204" pitchFamily="34" charset="0"/>
              </a:rPr>
              <a:t>Mercatek</a:t>
            </a:r>
            <a:r>
              <a:rPr lang="es-ES" b="1" dirty="0">
                <a:solidFill>
                  <a:schemeClr val="accent1">
                    <a:lumMod val="75000"/>
                  </a:schemeClr>
                </a:solidFill>
                <a:latin typeface="Gotham Medium" pitchFamily="50" charset="0"/>
                <a:cs typeface="Calibri" panose="020F0502020204030204" pitchFamily="34" charset="0"/>
              </a:rPr>
              <a:t> de México</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6145CD2C-2C73-4D21-956D-AABADA811C8E}"/>
              </a:ext>
            </a:extLst>
          </p:cNvPr>
          <p:cNvPicPr>
            <a:picLocks noChangeAspect="1"/>
          </p:cNvPicPr>
          <p:nvPr/>
        </p:nvPicPr>
        <p:blipFill rotWithShape="1">
          <a:blip r:embed="rId2"/>
          <a:srcRect l="33093" t="12669" r="33045" b="14939"/>
          <a:stretch/>
        </p:blipFill>
        <p:spPr>
          <a:xfrm>
            <a:off x="554152" y="1591003"/>
            <a:ext cx="3441784" cy="4136920"/>
          </a:xfrm>
          <a:prstGeom prst="rect">
            <a:avLst/>
          </a:prstGeom>
        </p:spPr>
      </p:pic>
      <p:sp>
        <p:nvSpPr>
          <p:cNvPr id="4" name="CuadroTexto 3">
            <a:extLst>
              <a:ext uri="{FF2B5EF4-FFF2-40B4-BE49-F238E27FC236}">
                <a16:creationId xmlns:a16="http://schemas.microsoft.com/office/drawing/2014/main" id="{9F8356E2-F506-4A38-901A-CF948BF03E15}"/>
              </a:ext>
            </a:extLst>
          </p:cNvPr>
          <p:cNvSpPr txBox="1"/>
          <p:nvPr/>
        </p:nvSpPr>
        <p:spPr>
          <a:xfrm>
            <a:off x="128903" y="909143"/>
            <a:ext cx="4104456" cy="369332"/>
          </a:xfrm>
          <a:prstGeom prst="rect">
            <a:avLst/>
          </a:prstGeom>
          <a:noFill/>
        </p:spPr>
        <p:txBody>
          <a:bodyPr wrap="square" rtlCol="0">
            <a:spAutoFit/>
          </a:bodyPr>
          <a:lstStyle/>
          <a:p>
            <a:r>
              <a:rPr lang="es-MX" dirty="0"/>
              <a:t>Fotos del inmueble:</a:t>
            </a:r>
          </a:p>
        </p:txBody>
      </p:sp>
      <p:pic>
        <p:nvPicPr>
          <p:cNvPr id="5" name="Imagen 4">
            <a:extLst>
              <a:ext uri="{FF2B5EF4-FFF2-40B4-BE49-F238E27FC236}">
                <a16:creationId xmlns:a16="http://schemas.microsoft.com/office/drawing/2014/main" id="{BE71E241-B583-45D2-88CD-7A16E28E8B11}"/>
              </a:ext>
            </a:extLst>
          </p:cNvPr>
          <p:cNvPicPr>
            <a:picLocks noChangeAspect="1"/>
          </p:cNvPicPr>
          <p:nvPr/>
        </p:nvPicPr>
        <p:blipFill rotWithShape="1">
          <a:blip r:embed="rId3"/>
          <a:srcRect l="33463" t="10781" r="34250" b="17715"/>
          <a:stretch/>
        </p:blipFill>
        <p:spPr>
          <a:xfrm>
            <a:off x="5063467" y="1591003"/>
            <a:ext cx="3322514" cy="4136920"/>
          </a:xfrm>
          <a:prstGeom prst="rect">
            <a:avLst/>
          </a:prstGeom>
        </p:spPr>
      </p:pic>
    </p:spTree>
    <p:extLst>
      <p:ext uri="{BB962C8B-B14F-4D97-AF65-F5344CB8AC3E}">
        <p14:creationId xmlns:p14="http://schemas.microsoft.com/office/powerpoint/2010/main" val="111569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3. </a:t>
            </a:r>
            <a:r>
              <a:rPr lang="es-ES" b="1" dirty="0">
                <a:solidFill>
                  <a:schemeClr val="accent1">
                    <a:lumMod val="75000"/>
                  </a:schemeClr>
                </a:solidFill>
                <a:latin typeface="Gotham Medium" pitchFamily="50" charset="0"/>
                <a:cs typeface="Calibri" panose="020F0502020204030204" pitchFamily="34" charset="0"/>
              </a:rPr>
              <a:t>Arrendamiento de fracción de terreno a </a:t>
            </a:r>
            <a:r>
              <a:rPr lang="es-ES" b="1" dirty="0" err="1">
                <a:solidFill>
                  <a:schemeClr val="accent1">
                    <a:lumMod val="75000"/>
                  </a:schemeClr>
                </a:solidFill>
                <a:latin typeface="Gotham Medium" pitchFamily="50" charset="0"/>
                <a:cs typeface="Calibri" panose="020F0502020204030204" pitchFamily="34" charset="0"/>
              </a:rPr>
              <a:t>Mercatek</a:t>
            </a:r>
            <a:r>
              <a:rPr lang="es-ES" b="1" dirty="0">
                <a:solidFill>
                  <a:schemeClr val="accent1">
                    <a:lumMod val="75000"/>
                  </a:schemeClr>
                </a:solidFill>
                <a:latin typeface="Gotham Medium" pitchFamily="50" charset="0"/>
                <a:cs typeface="Calibri" panose="020F0502020204030204" pitchFamily="34" charset="0"/>
              </a:rPr>
              <a:t> de México</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6F38278E-D0E1-4E27-B7CD-06A8CF90C474}"/>
              </a:ext>
            </a:extLst>
          </p:cNvPr>
          <p:cNvPicPr>
            <a:picLocks noChangeAspect="1"/>
          </p:cNvPicPr>
          <p:nvPr/>
        </p:nvPicPr>
        <p:blipFill rotWithShape="1">
          <a:blip r:embed="rId2"/>
          <a:srcRect l="18661" t="32845" r="17552" b="9593"/>
          <a:stretch/>
        </p:blipFill>
        <p:spPr>
          <a:xfrm>
            <a:off x="662172" y="2814977"/>
            <a:ext cx="7819656" cy="3967297"/>
          </a:xfrm>
          <a:prstGeom prst="rect">
            <a:avLst/>
          </a:prstGeom>
        </p:spPr>
      </p:pic>
      <p:sp>
        <p:nvSpPr>
          <p:cNvPr id="2" name="CuadroTexto 1">
            <a:extLst>
              <a:ext uri="{FF2B5EF4-FFF2-40B4-BE49-F238E27FC236}">
                <a16:creationId xmlns:a16="http://schemas.microsoft.com/office/drawing/2014/main" id="{811BE232-91E5-46B5-8017-0DC15A882EE0}"/>
              </a:ext>
            </a:extLst>
          </p:cNvPr>
          <p:cNvSpPr txBox="1"/>
          <p:nvPr/>
        </p:nvSpPr>
        <p:spPr>
          <a:xfrm>
            <a:off x="568768" y="1052736"/>
            <a:ext cx="7819656" cy="1754326"/>
          </a:xfrm>
          <a:prstGeom prst="rect">
            <a:avLst/>
          </a:prstGeom>
          <a:noFill/>
        </p:spPr>
        <p:txBody>
          <a:bodyPr wrap="square" rtlCol="0">
            <a:spAutoFit/>
          </a:bodyPr>
          <a:lstStyle/>
          <a:p>
            <a:r>
              <a:rPr lang="es-MX" sz="1800" dirty="0">
                <a:effectLst/>
                <a:latin typeface="Calibri" panose="020F0502020204030204" pitchFamily="34" charset="0"/>
                <a:ea typeface="Calibri" panose="020F0502020204030204" pitchFamily="34" charset="0"/>
                <a:cs typeface="Calibri" panose="020F0502020204030204" pitchFamily="34" charset="0"/>
              </a:rPr>
              <a:t>El área a utilizarse no afecta en absoluto el buen funcionamiento del pozo 8, ya que es por el lado exterior del mismo, por lo que el Organismo mediante una justipreciación de rentas elaborada en el mes de junio del año en curso, por el perito en valuación, Ing. Marco Alejandro Leyva Valenzuela, concluyó el valor y/o costo de renta para esta parte del predio de $5,300.00 (Cinco mil trecientos pesos 00/100 M.N.) mensuales más I.V.A.</a:t>
            </a:r>
          </a:p>
        </p:txBody>
      </p:sp>
    </p:spTree>
    <p:extLst>
      <p:ext uri="{BB962C8B-B14F-4D97-AF65-F5344CB8AC3E}">
        <p14:creationId xmlns:p14="http://schemas.microsoft.com/office/powerpoint/2010/main" val="1812089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3. </a:t>
            </a:r>
            <a:r>
              <a:rPr lang="es-ES" b="1" dirty="0">
                <a:solidFill>
                  <a:schemeClr val="accent1">
                    <a:lumMod val="75000"/>
                  </a:schemeClr>
                </a:solidFill>
                <a:latin typeface="Gotham Medium" pitchFamily="50" charset="0"/>
                <a:cs typeface="Calibri" panose="020F0502020204030204" pitchFamily="34" charset="0"/>
              </a:rPr>
              <a:t>Arrendamiento de fracción de terreno a </a:t>
            </a:r>
            <a:r>
              <a:rPr lang="es-ES" b="1" dirty="0" err="1">
                <a:solidFill>
                  <a:schemeClr val="accent1">
                    <a:lumMod val="75000"/>
                  </a:schemeClr>
                </a:solidFill>
                <a:latin typeface="Gotham Medium" pitchFamily="50" charset="0"/>
                <a:cs typeface="Calibri" panose="020F0502020204030204" pitchFamily="34" charset="0"/>
              </a:rPr>
              <a:t>Mercatek</a:t>
            </a:r>
            <a:r>
              <a:rPr lang="es-ES" b="1" dirty="0">
                <a:solidFill>
                  <a:schemeClr val="accent1">
                    <a:lumMod val="75000"/>
                  </a:schemeClr>
                </a:solidFill>
                <a:latin typeface="Gotham Medium" pitchFamily="50" charset="0"/>
                <a:cs typeface="Calibri" panose="020F0502020204030204" pitchFamily="34" charset="0"/>
              </a:rPr>
              <a:t> de México</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811BE232-91E5-46B5-8017-0DC15A882EE0}"/>
              </a:ext>
            </a:extLst>
          </p:cNvPr>
          <p:cNvSpPr txBox="1"/>
          <p:nvPr/>
        </p:nvSpPr>
        <p:spPr>
          <a:xfrm>
            <a:off x="395536" y="914750"/>
            <a:ext cx="8136904" cy="5336013"/>
          </a:xfrm>
          <a:prstGeom prst="rect">
            <a:avLst/>
          </a:prstGeom>
          <a:noFill/>
        </p:spPr>
        <p:txBody>
          <a:bodyPr wrap="square" rtlCol="0">
            <a:spAutoFit/>
          </a:bodyPr>
          <a:lstStyle/>
          <a:p>
            <a:pPr algn="just">
              <a:lnSpc>
                <a:spcPct val="107000"/>
              </a:lnSpc>
              <a:spcAft>
                <a:spcPts val="800"/>
              </a:spcAft>
            </a:pPr>
            <a:r>
              <a:rPr lang="es-MX" sz="1600" b="1" u="sng" dirty="0">
                <a:effectLst/>
                <a:ea typeface="Calibri" panose="020F0502020204030204" pitchFamily="34" charset="0"/>
                <a:cs typeface="Arial" panose="020B0604020202020204" pitchFamily="34" charset="0"/>
              </a:rPr>
              <a:t>ACUERDO DEL COMITÉ TÉCNICO DEL 6 DE AGOSTO DE 2020:</a:t>
            </a:r>
            <a:endParaRPr lang="es-MX" sz="1600" b="1"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600" i="1" dirty="0">
                <a:effectLst/>
                <a:ea typeface="Calibri" panose="020F0502020204030204" pitchFamily="34" charset="0"/>
                <a:cs typeface="Arial" panose="020B0604020202020204" pitchFamily="34" charset="0"/>
              </a:rPr>
              <a:t>“EL COMITÉ TÉCNICO </a:t>
            </a:r>
            <a:r>
              <a:rPr lang="es-MX" sz="1600" b="1" i="1" dirty="0">
                <a:effectLst/>
                <a:ea typeface="Calibri" panose="020F0502020204030204" pitchFamily="34" charset="0"/>
                <a:cs typeface="Arial" panose="020B0604020202020204" pitchFamily="34" charset="0"/>
              </a:rPr>
              <a:t>AUTORIZA</a:t>
            </a:r>
            <a:r>
              <a:rPr lang="es-MX" sz="1600" b="1" i="1" kern="1200" dirty="0">
                <a:solidFill>
                  <a:srgbClr val="000000"/>
                </a:solidFill>
                <a:effectLst/>
                <a:ea typeface="Times New Roman" panose="02020603050405020304" pitchFamily="18" charset="0"/>
                <a:cs typeface="Times New Roman" panose="02020603050405020304" pitchFamily="18" charset="0"/>
              </a:rPr>
              <a:t> </a:t>
            </a:r>
            <a:r>
              <a:rPr lang="es-MX" sz="1600" b="1" i="1" dirty="0">
                <a:effectLst/>
                <a:ea typeface="Calibri" panose="020F0502020204030204" pitchFamily="34" charset="0"/>
                <a:cs typeface="Arial" panose="020B0604020202020204" pitchFamily="34" charset="0"/>
              </a:rPr>
              <a:t>CELEBRAR UN CONTRATO DE ARRENDAMIENTO CON VIGENCIA INDETERMINADA</a:t>
            </a:r>
            <a:r>
              <a:rPr lang="es-MX" sz="1600" i="1" dirty="0">
                <a:effectLst/>
                <a:ea typeface="Calibri" panose="020F0502020204030204" pitchFamily="34" charset="0"/>
                <a:cs typeface="Arial" panose="020B0604020202020204" pitchFamily="34" charset="0"/>
              </a:rPr>
              <a:t>, DE UNA PARTE DEL TERRENO UBICADO EN EL POZO 8, EN LA AVE. VÍCTOR HUGO Y AVE. NICOLÁS GOGOL, DEL COMPLEJO INDUSTRIAL CHIHUAHUA, PARA SER UTILIZADO COMO ESTACIONAMIENTO POR LA EMPRESA </a:t>
            </a:r>
            <a:r>
              <a:rPr lang="es-MX" sz="1600" b="1" i="1" dirty="0">
                <a:effectLst/>
                <a:ea typeface="Calibri" panose="020F0502020204030204" pitchFamily="34" charset="0"/>
                <a:cs typeface="Arial" panose="020B0604020202020204" pitchFamily="34" charset="0"/>
              </a:rPr>
              <a:t>MERCATEK DE MÉXICO, S.A. DE C.V</a:t>
            </a:r>
            <a:r>
              <a:rPr lang="es-MX" sz="1600" i="1" dirty="0">
                <a:effectLst/>
                <a:ea typeface="Calibri" panose="020F0502020204030204" pitchFamily="34" charset="0"/>
                <a:cs typeface="Arial" panose="020B0604020202020204" pitchFamily="34" charset="0"/>
              </a:rPr>
              <a:t>., POR UN MONTO DE $ </a:t>
            </a:r>
            <a:r>
              <a:rPr lang="es-MX" sz="1600" b="1" i="1" dirty="0">
                <a:effectLst/>
                <a:ea typeface="Calibri" panose="020F0502020204030204" pitchFamily="34" charset="0"/>
                <a:cs typeface="Arial" panose="020B0604020202020204" pitchFamily="34" charset="0"/>
              </a:rPr>
              <a:t>5,300.00</a:t>
            </a:r>
            <a:r>
              <a:rPr lang="es-MX" sz="1600" i="1" dirty="0">
                <a:effectLst/>
                <a:ea typeface="Calibri" panose="020F0502020204030204" pitchFamily="34" charset="0"/>
                <a:cs typeface="Arial" panose="020B0604020202020204" pitchFamily="34" charset="0"/>
              </a:rPr>
              <a:t> (CINCO MIL TRECIENTOS PESOS 00/100 M.N.) MENSUALES, MÁS EL IMPUESTO AL VALOR AGREGADO, CON UN </a:t>
            </a:r>
            <a:r>
              <a:rPr lang="es-MX" sz="1600" b="1" i="1" dirty="0">
                <a:effectLst/>
                <a:ea typeface="Calibri" panose="020F0502020204030204" pitchFamily="34" charset="0"/>
                <a:cs typeface="Arial" panose="020B0604020202020204" pitchFamily="34" charset="0"/>
              </a:rPr>
              <a:t>INCREMENTO ANUAL CORRESPONDIENTE A LA TASA DE INFLACIÓN ANUAL </a:t>
            </a:r>
            <a:r>
              <a:rPr lang="es-MX" sz="1600" i="1" dirty="0">
                <a:effectLst/>
                <a:ea typeface="Calibri" panose="020F0502020204030204" pitchFamily="34" charset="0"/>
                <a:cs typeface="Arial" panose="020B0604020202020204" pitchFamily="34" charset="0"/>
              </a:rPr>
              <a:t>ANUNCIADA POR EL BANCO DE MÉXICO.”</a:t>
            </a:r>
          </a:p>
          <a:p>
            <a:pPr algn="just">
              <a:lnSpc>
                <a:spcPct val="107000"/>
              </a:lnSpc>
              <a:spcAft>
                <a:spcPts val="800"/>
              </a:spcAft>
            </a:pPr>
            <a:endParaRPr lang="es-MX" sz="1600" b="1" i="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MX" sz="1600" b="1" dirty="0">
                <a:effectLst/>
                <a:ea typeface="Calibri" panose="020F0502020204030204" pitchFamily="34" charset="0"/>
                <a:cs typeface="Arial" panose="020B0604020202020204" pitchFamily="34" charset="0"/>
              </a:rPr>
              <a:t>PUNTO DE ACUERDO AL COMITÉ DEL PATRIMONIO INMOBILIARIO </a:t>
            </a:r>
            <a:r>
              <a:rPr lang="es-MX" sz="1600" b="1" dirty="0">
                <a:effectLst/>
                <a:latin typeface="Calibri" panose="020F0502020204030204" pitchFamily="34" charset="0"/>
                <a:ea typeface="Calibri" panose="020F0502020204030204" pitchFamily="34" charset="0"/>
                <a:cs typeface="Calibri" panose="020F0502020204030204" pitchFamily="34" charset="0"/>
              </a:rPr>
              <a:t>:</a:t>
            </a:r>
          </a:p>
          <a:p>
            <a:pPr algn="just">
              <a:lnSpc>
                <a:spcPct val="107000"/>
              </a:lnSpc>
              <a:spcAft>
                <a:spcPts val="800"/>
              </a:spcAft>
            </a:pPr>
            <a:r>
              <a:rPr lang="es-MX" sz="1600" dirty="0">
                <a:effectLst/>
                <a:latin typeface="Calibri" panose="020F0502020204030204" pitchFamily="34" charset="0"/>
                <a:ea typeface="Calibri" panose="020F0502020204030204" pitchFamily="34" charset="0"/>
                <a:cs typeface="Calibri" panose="020F0502020204030204" pitchFamily="34" charset="0"/>
              </a:rPr>
              <a:t>Se somete a consideración del Comité del Patrimonio Inmobiliario la ratificación para celebrar un </a:t>
            </a:r>
            <a:r>
              <a:rPr lang="es-MX" sz="1600" b="1" dirty="0">
                <a:effectLst/>
                <a:latin typeface="Calibri" panose="020F0502020204030204" pitchFamily="34" charset="0"/>
                <a:ea typeface="Calibri" panose="020F0502020204030204" pitchFamily="34" charset="0"/>
                <a:cs typeface="Calibri" panose="020F0502020204030204" pitchFamily="34" charset="0"/>
              </a:rPr>
              <a:t>contrato de arrendamiento con vigencia indeterminada</a:t>
            </a:r>
            <a:r>
              <a:rPr lang="es-MX" sz="1600" dirty="0">
                <a:effectLst/>
                <a:latin typeface="Calibri" panose="020F0502020204030204" pitchFamily="34" charset="0"/>
                <a:ea typeface="Calibri" panose="020F0502020204030204" pitchFamily="34" charset="0"/>
                <a:cs typeface="Calibri" panose="020F0502020204030204" pitchFamily="34" charset="0"/>
              </a:rPr>
              <a:t>, de una parte del terreno ubicado en el pozo 8, en la Ave. Víctor Hugo y Ave. Nicolás </a:t>
            </a:r>
            <a:r>
              <a:rPr lang="es-MX" sz="1600" dirty="0" err="1">
                <a:effectLst/>
                <a:latin typeface="Calibri" panose="020F0502020204030204" pitchFamily="34" charset="0"/>
                <a:ea typeface="Calibri" panose="020F0502020204030204" pitchFamily="34" charset="0"/>
                <a:cs typeface="Calibri" panose="020F0502020204030204" pitchFamily="34" charset="0"/>
              </a:rPr>
              <a:t>Gogol</a:t>
            </a:r>
            <a:r>
              <a:rPr lang="es-MX" sz="1600" dirty="0">
                <a:effectLst/>
                <a:latin typeface="Calibri" panose="020F0502020204030204" pitchFamily="34" charset="0"/>
                <a:ea typeface="Calibri" panose="020F0502020204030204" pitchFamily="34" charset="0"/>
                <a:cs typeface="Calibri" panose="020F0502020204030204" pitchFamily="34" charset="0"/>
              </a:rPr>
              <a:t>, del Complejo Industrial Chihuahua, para ser utilizado como estacionamiento por la empresa </a:t>
            </a:r>
            <a:r>
              <a:rPr lang="es-MX" sz="1600" b="1" dirty="0" err="1">
                <a:effectLst/>
                <a:latin typeface="Calibri" panose="020F0502020204030204" pitchFamily="34" charset="0"/>
                <a:ea typeface="Calibri" panose="020F0502020204030204" pitchFamily="34" charset="0"/>
                <a:cs typeface="Calibri" panose="020F0502020204030204" pitchFamily="34" charset="0"/>
              </a:rPr>
              <a:t>Mercatek</a:t>
            </a:r>
            <a:r>
              <a:rPr lang="es-MX" sz="1600" b="1" dirty="0">
                <a:effectLst/>
                <a:latin typeface="Calibri" panose="020F0502020204030204" pitchFamily="34" charset="0"/>
                <a:ea typeface="Calibri" panose="020F0502020204030204" pitchFamily="34" charset="0"/>
                <a:cs typeface="Calibri" panose="020F0502020204030204" pitchFamily="34" charset="0"/>
              </a:rPr>
              <a:t> de México, S.A. de C.V., </a:t>
            </a:r>
            <a:r>
              <a:rPr lang="es-MX" sz="1600" dirty="0">
                <a:effectLst/>
                <a:latin typeface="Calibri" panose="020F0502020204030204" pitchFamily="34" charset="0"/>
                <a:ea typeface="Calibri" panose="020F0502020204030204" pitchFamily="34" charset="0"/>
                <a:cs typeface="Calibri" panose="020F0502020204030204" pitchFamily="34" charset="0"/>
              </a:rPr>
              <a:t>por un monto de </a:t>
            </a:r>
            <a:r>
              <a:rPr lang="es-MX" sz="1600" b="1" dirty="0">
                <a:effectLst/>
                <a:latin typeface="Calibri" panose="020F0502020204030204" pitchFamily="34" charset="0"/>
                <a:ea typeface="Calibri" panose="020F0502020204030204" pitchFamily="34" charset="0"/>
                <a:cs typeface="Calibri" panose="020F0502020204030204" pitchFamily="34" charset="0"/>
              </a:rPr>
              <a:t>$ 5,300.00 </a:t>
            </a:r>
            <a:r>
              <a:rPr lang="es-MX" sz="1600" dirty="0">
                <a:effectLst/>
                <a:latin typeface="Calibri" panose="020F0502020204030204" pitchFamily="34" charset="0"/>
                <a:ea typeface="Calibri" panose="020F0502020204030204" pitchFamily="34" charset="0"/>
                <a:cs typeface="Calibri" panose="020F0502020204030204" pitchFamily="34" charset="0"/>
              </a:rPr>
              <a:t>(cinco mil trecientos pesos 00/100 M.N.) </a:t>
            </a:r>
            <a:r>
              <a:rPr lang="es-MX" sz="1600" b="1" dirty="0">
                <a:effectLst/>
                <a:latin typeface="Calibri" panose="020F0502020204030204" pitchFamily="34" charset="0"/>
                <a:ea typeface="Calibri" panose="020F0502020204030204" pitchFamily="34" charset="0"/>
                <a:cs typeface="Calibri" panose="020F0502020204030204" pitchFamily="34" charset="0"/>
              </a:rPr>
              <a:t>mensuales, más el Impuesto al Valor Agregado</a:t>
            </a:r>
            <a:r>
              <a:rPr lang="es-MX" sz="1600" dirty="0">
                <a:effectLst/>
                <a:latin typeface="Calibri" panose="020F0502020204030204" pitchFamily="34" charset="0"/>
                <a:ea typeface="Calibri" panose="020F0502020204030204" pitchFamily="34" charset="0"/>
                <a:cs typeface="Calibri" panose="020F0502020204030204" pitchFamily="34" charset="0"/>
              </a:rPr>
              <a:t>, con un incremento anual correspondiente a la </a:t>
            </a:r>
            <a:r>
              <a:rPr lang="es-MX" sz="1600" b="1" dirty="0">
                <a:effectLst/>
                <a:latin typeface="Calibri" panose="020F0502020204030204" pitchFamily="34" charset="0"/>
                <a:ea typeface="Calibri" panose="020F0502020204030204" pitchFamily="34" charset="0"/>
                <a:cs typeface="Calibri" panose="020F0502020204030204" pitchFamily="34" charset="0"/>
              </a:rPr>
              <a:t>tasa de inflación anual </a:t>
            </a:r>
            <a:r>
              <a:rPr lang="es-MX" sz="1600" dirty="0">
                <a:effectLst/>
                <a:latin typeface="Calibri" panose="020F0502020204030204" pitchFamily="34" charset="0"/>
                <a:ea typeface="Calibri" panose="020F0502020204030204" pitchFamily="34" charset="0"/>
                <a:cs typeface="Calibri" panose="020F0502020204030204" pitchFamily="34" charset="0"/>
              </a:rPr>
              <a:t>anunciada por el Banco de México.”</a:t>
            </a:r>
          </a:p>
          <a:p>
            <a:pPr algn="just">
              <a:lnSpc>
                <a:spcPct val="107000"/>
              </a:lnSpc>
              <a:spcAft>
                <a:spcPts val="800"/>
              </a:spcAft>
            </a:pPr>
            <a:endParaRPr lang="es-MX"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923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2780928"/>
            <a:ext cx="8820472" cy="1296144"/>
          </a:xfrm>
          <a:prstGeom prst="rect">
            <a:avLst/>
          </a:prstGeom>
          <a:noFill/>
          <a:ln w="9525">
            <a:noFill/>
            <a:miter lim="800000"/>
            <a:headEnd/>
            <a:tailEnd/>
          </a:ln>
          <a:effectLst/>
        </p:spPr>
        <p:txBody>
          <a:bodyPr/>
          <a:lstStyle/>
          <a:p>
            <a:r>
              <a:rPr lang="es-MX" sz="2000" b="1" dirty="0">
                <a:latin typeface="Gotham Medium" pitchFamily="50" charset="0"/>
                <a:cs typeface="Calibri" panose="020F0502020204030204" pitchFamily="34" charset="0"/>
              </a:rPr>
              <a:t>4. </a:t>
            </a:r>
            <a:r>
              <a:rPr lang="es-ES" sz="2000" b="1" dirty="0">
                <a:cs typeface="Arial" panose="020B0604020202020204" pitchFamily="34" charset="0"/>
              </a:rPr>
              <a:t>COMODATO DE OFICINA EN PARQUE AGROINDUSTRIAL DELICIAS EN EL MUNICIPIO DE DELICIAS</a:t>
            </a:r>
          </a:p>
          <a:p>
            <a:endParaRPr lang="es-MX" sz="2000"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5290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lnSpc>
                <a:spcPct val="110000"/>
              </a:lnSpc>
              <a:spcAft>
                <a:spcPts val="800"/>
              </a:spcAft>
            </a:pP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 Organismo es propietario de un inmueble ubicado en el Municipio de Delicias con una superficie de 10 Has., adquirido en el año 2008, el cual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fue urbanizado </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para</a:t>
            </a:r>
            <a:r>
              <a:rPr lang="es-NI" sz="1800" b="1"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crear la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infraestructura inicial del “Distrito Industrial Lácteo Delicias”</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con recursos federales de la Secretaría de Economía Federal (Subsecretaría para la Pequeña y Mediana Empresa) a través del FIDEAPECH, desarrollándose para albergar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empresas dedicadas al sector agroindustrial</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principalmente con actividades relacionadas al procesamiento de leche.</a:t>
            </a:r>
            <a:endParaRPr lang="es-MX"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0000"/>
              </a:lnSpc>
              <a:spcAft>
                <a:spcPts val="800"/>
              </a:spcAft>
            </a:pP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Posteriormente, se constituyó en régimen de propiedad en condominio, denominándose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“Parque Agroindustrial Delicias”.</a:t>
            </a:r>
          </a:p>
          <a:p>
            <a:pPr algn="just">
              <a:lnSpc>
                <a:spcPct val="110000"/>
              </a:lnSpc>
              <a:spcAft>
                <a:spcPts val="800"/>
              </a:spcAft>
            </a:pP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Además de autorizarse por este Comité y por el Comité del Patrimonio Inmobiliario, el uso y destino de este parque,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debían autorizarse por un Comité adicional denominado Comité Calificador de Propuestas del Parque Industrial Delicias </a:t>
            </a:r>
            <a:r>
              <a:rPr lang="es-NI" sz="1800" b="1" kern="12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PyMEs</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sin embargo, en la última sesión de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 este Comité,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 acordó que el Organismo fuera el que “analizara, evaluara, opinara dictaminara y autorizara, las propuestas</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proyectos y programas que incidan en la operación del Parque,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pudiendo determinar las condiciones para llevar a cabo el destino y/o las enajenaciones de los lotes industriales; a través del instrumento jurídico que considere conveniente. </a:t>
            </a:r>
            <a:endParaRPr lang="es-MX"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MX" dirty="0"/>
          </a:p>
        </p:txBody>
      </p:sp>
      <p:sp>
        <p:nvSpPr>
          <p:cNvPr id="15" name="14 CuadroTexto"/>
          <p:cNvSpPr txBox="1"/>
          <p:nvPr/>
        </p:nvSpPr>
        <p:spPr>
          <a:xfrm>
            <a:off x="0" y="44624"/>
            <a:ext cx="6768818" cy="646331"/>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4. </a:t>
            </a:r>
            <a:r>
              <a:rPr lang="es-ES" b="1" dirty="0">
                <a:solidFill>
                  <a:schemeClr val="accent1">
                    <a:lumMod val="75000"/>
                  </a:schemeClr>
                </a:solidFill>
                <a:latin typeface="Gotham Medium" pitchFamily="50" charset="0"/>
                <a:cs typeface="Calibri" panose="020F0502020204030204" pitchFamily="34" charset="0"/>
              </a:rPr>
              <a:t>Comodato de oficinas en el Parque Agroindustrial Delicias a CANACINTRA</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785733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2780928"/>
            <a:ext cx="8820472" cy="1296144"/>
          </a:xfrm>
          <a:prstGeom prst="rect">
            <a:avLst/>
          </a:prstGeom>
          <a:noFill/>
          <a:ln w="9525">
            <a:noFill/>
            <a:miter lim="800000"/>
            <a:headEnd/>
            <a:tailEnd/>
          </a:ln>
          <a:effectLst/>
        </p:spPr>
        <p:txBody>
          <a:bodyPr/>
          <a:lstStyle/>
          <a:p>
            <a:r>
              <a:rPr lang="es-MX" sz="2000" b="1" dirty="0">
                <a:latin typeface="Gotham Medium" pitchFamily="50" charset="0"/>
                <a:cs typeface="Calibri" panose="020F0502020204030204" pitchFamily="34" charset="0"/>
              </a:rPr>
              <a:t>1. </a:t>
            </a:r>
            <a:r>
              <a:rPr lang="es-ES" sz="2000" b="1" dirty="0">
                <a:latin typeface="Gotham Medium" pitchFamily="50" charset="0"/>
                <a:cs typeface="Calibri" panose="020F0502020204030204" pitchFamily="34" charset="0"/>
              </a:rPr>
              <a:t>VENTA DE LA PRESA DE JALES DEL MUNICIPIO DE HIDALGO DEL PARRAL</a:t>
            </a:r>
            <a:endParaRPr lang="es-MX" sz="2000" b="1" dirty="0">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09357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lnSpc>
                <a:spcPct val="110000"/>
              </a:lnSpc>
              <a:spcAft>
                <a:spcPts val="800"/>
              </a:spcAft>
            </a:pPr>
            <a:endParaRPr lang="es-MX"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MX" dirty="0"/>
          </a:p>
        </p:txBody>
      </p:sp>
      <p:sp>
        <p:nvSpPr>
          <p:cNvPr id="15" name="14 CuadroTexto"/>
          <p:cNvSpPr txBox="1"/>
          <p:nvPr/>
        </p:nvSpPr>
        <p:spPr>
          <a:xfrm>
            <a:off x="0" y="44624"/>
            <a:ext cx="6768818" cy="646331"/>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4. </a:t>
            </a:r>
            <a:r>
              <a:rPr lang="es-ES" b="1" dirty="0">
                <a:solidFill>
                  <a:schemeClr val="accent1">
                    <a:lumMod val="75000"/>
                  </a:schemeClr>
                </a:solidFill>
                <a:latin typeface="Gotham Medium" pitchFamily="50" charset="0"/>
                <a:cs typeface="Calibri" panose="020F0502020204030204" pitchFamily="34" charset="0"/>
              </a:rPr>
              <a:t>Comodato de oficinas en el Parque Agroindustrial Delicias a CANACINTRA</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9AD53584-81FF-4829-917A-D3D181D74F73}"/>
              </a:ext>
            </a:extLst>
          </p:cNvPr>
          <p:cNvPicPr>
            <a:picLocks noChangeAspect="1"/>
          </p:cNvPicPr>
          <p:nvPr/>
        </p:nvPicPr>
        <p:blipFill rotWithShape="1">
          <a:blip r:embed="rId2"/>
          <a:srcRect l="30313" t="16762" r="13775" b="6579"/>
          <a:stretch/>
        </p:blipFill>
        <p:spPr>
          <a:xfrm>
            <a:off x="701824" y="882431"/>
            <a:ext cx="7740352" cy="5966635"/>
          </a:xfrm>
          <a:prstGeom prst="rect">
            <a:avLst/>
          </a:prstGeom>
        </p:spPr>
      </p:pic>
    </p:spTree>
    <p:extLst>
      <p:ext uri="{BB962C8B-B14F-4D97-AF65-F5344CB8AC3E}">
        <p14:creationId xmlns:p14="http://schemas.microsoft.com/office/powerpoint/2010/main" val="1452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lnSpc>
                <a:spcPct val="110000"/>
              </a:lnSpc>
              <a:spcAft>
                <a:spcPts val="800"/>
              </a:spcAft>
            </a:pP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igual forma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PRODECH tiene facultades para administrar el recurso obtenido </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 la operación del mismo,</a:t>
            </a:r>
            <a:r>
              <a:rPr lang="es-NI" sz="1800" b="1" i="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 el objeto de estar en posibilidades de </a:t>
            </a:r>
            <a:r>
              <a:rPr lang="es-NI" sz="1800" b="1"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detonar el Parque </a:t>
            </a:r>
            <a:r>
              <a:rPr lang="es-NI"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 la región, cumpliendo con uno de los objetivos del Plan Estatal de Desarrollo de “Fortalecer la organización y el desarrollo de las capacidades de los sectores productivos del estado para promover un crecimiento sustentable con mejores ingresos para las y los chihuahuenses”.</a:t>
            </a:r>
            <a:endParaRPr lang="es-MX"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0000"/>
              </a:lnSpc>
              <a:spcAft>
                <a:spcPts val="800"/>
              </a:spcAft>
            </a:pPr>
            <a:r>
              <a:rPr lang="es-NI" sz="1800" dirty="0">
                <a:effectLst/>
                <a:ea typeface="Times New Roman" panose="02020603050405020304" pitchFamily="18" charset="0"/>
                <a:cs typeface="Arial" panose="020B0604020202020204" pitchFamily="34" charset="0"/>
              </a:rPr>
              <a:t>Con fecha </a:t>
            </a:r>
            <a:r>
              <a:rPr lang="es-NI" sz="1800" b="1" dirty="0">
                <a:effectLst/>
                <a:ea typeface="Times New Roman" panose="02020603050405020304" pitchFamily="18" charset="0"/>
                <a:cs typeface="Arial" panose="020B0604020202020204" pitchFamily="34" charset="0"/>
              </a:rPr>
              <a:t>5 de agosto de 2020 </a:t>
            </a:r>
            <a:r>
              <a:rPr lang="es-NI" sz="1800" dirty="0">
                <a:effectLst/>
                <a:ea typeface="Times New Roman" panose="02020603050405020304" pitchFamily="18" charset="0"/>
                <a:cs typeface="Arial" panose="020B0604020202020204" pitchFamily="34" charset="0"/>
              </a:rPr>
              <a:t>se recibió de la </a:t>
            </a:r>
            <a:r>
              <a:rPr lang="es-NI" sz="1800" b="1" dirty="0">
                <a:effectLst/>
                <a:ea typeface="Times New Roman" panose="02020603050405020304" pitchFamily="18" charset="0"/>
                <a:cs typeface="Arial" panose="020B0604020202020204" pitchFamily="34" charset="0"/>
              </a:rPr>
              <a:t>CANACINTRA Delicias una solicitud </a:t>
            </a:r>
            <a:r>
              <a:rPr lang="es-NI" sz="1800" dirty="0">
                <a:effectLst/>
                <a:ea typeface="Times New Roman" panose="02020603050405020304" pitchFamily="18" charset="0"/>
                <a:cs typeface="Arial" panose="020B0604020202020204" pitchFamily="34" charset="0"/>
              </a:rPr>
              <a:t>para otorgarles en </a:t>
            </a:r>
            <a:r>
              <a:rPr lang="es-NI" sz="1800" b="1" dirty="0">
                <a:effectLst/>
                <a:ea typeface="Times New Roman" panose="02020603050405020304" pitchFamily="18" charset="0"/>
                <a:cs typeface="Arial" panose="020B0604020202020204" pitchFamily="34" charset="0"/>
              </a:rPr>
              <a:t>Comodato el edificio</a:t>
            </a:r>
            <a:r>
              <a:rPr lang="es-NI" sz="1800" dirty="0">
                <a:effectLst/>
                <a:ea typeface="Times New Roman" panose="02020603050405020304" pitchFamily="18" charset="0"/>
                <a:cs typeface="Arial" panose="020B0604020202020204" pitchFamily="34" charset="0"/>
              </a:rPr>
              <a:t> ubicado dentro del Parque Agroindustrial Delicias para que, con el </a:t>
            </a:r>
            <a:r>
              <a:rPr lang="es-NI" sz="1800" b="1" dirty="0">
                <a:effectLst/>
                <a:ea typeface="Times New Roman" panose="02020603050405020304" pitchFamily="18" charset="0"/>
                <a:cs typeface="Arial" panose="020B0604020202020204" pitchFamily="34" charset="0"/>
              </a:rPr>
              <a:t>apoyo del FIDEAPECH, el CIDER y varias instituciones educativas, acondicionen y adecuen dicho edificio</a:t>
            </a:r>
            <a:r>
              <a:rPr lang="es-NI" sz="1800" dirty="0">
                <a:effectLst/>
                <a:ea typeface="Times New Roman" panose="02020603050405020304" pitchFamily="18" charset="0"/>
                <a:cs typeface="Arial" panose="020B0604020202020204" pitchFamily="34" charset="0"/>
              </a:rPr>
              <a:t>, y estén en posibilidades de establecer una</a:t>
            </a:r>
            <a:r>
              <a:rPr lang="es-NI" sz="1800" b="1" dirty="0">
                <a:effectLst/>
                <a:ea typeface="Times New Roman" panose="02020603050405020304" pitchFamily="18" charset="0"/>
                <a:cs typeface="Arial" panose="020B0604020202020204" pitchFamily="34" charset="0"/>
              </a:rPr>
              <a:t> incubadora de empresas que dé servicio a la región centro sur</a:t>
            </a:r>
            <a:r>
              <a:rPr lang="es-NI" sz="1800" dirty="0">
                <a:effectLst/>
                <a:ea typeface="Times New Roman" panose="02020603050405020304" pitchFamily="18" charset="0"/>
                <a:cs typeface="Arial" panose="020B0604020202020204" pitchFamily="34" charset="0"/>
              </a:rPr>
              <a:t>, toda vez que, </a:t>
            </a:r>
            <a:r>
              <a:rPr lang="es-NI" sz="1800" b="1" dirty="0">
                <a:effectLst/>
                <a:ea typeface="Times New Roman" panose="02020603050405020304" pitchFamily="18" charset="0"/>
                <a:cs typeface="Arial" panose="020B0604020202020204" pitchFamily="34" charset="0"/>
              </a:rPr>
              <a:t>no existe desde hace 8 años una incubadora de empresas</a:t>
            </a:r>
            <a:r>
              <a:rPr lang="es-NI" sz="1800" dirty="0">
                <a:effectLst/>
                <a:ea typeface="Times New Roman" panose="02020603050405020304" pitchFamily="18" charset="0"/>
                <a:cs typeface="Arial" panose="020B0604020202020204" pitchFamily="34" charset="0"/>
              </a:rPr>
              <a:t> necesaria para poder contrarrestar la fata de creación de empresas ya preexistentes y que se ha incrementado debido a la emergencia sanitaria, considerando no solamente </a:t>
            </a:r>
            <a:r>
              <a:rPr lang="es-NI" sz="1800" b="1" dirty="0">
                <a:effectLst/>
                <a:ea typeface="Times New Roman" panose="02020603050405020304" pitchFamily="18" charset="0"/>
                <a:cs typeface="Arial" panose="020B0604020202020204" pitchFamily="34" charset="0"/>
              </a:rPr>
              <a:t>incluya el conocimiento teórico que pueden ofrecer las instituciones educativas</a:t>
            </a:r>
            <a:r>
              <a:rPr lang="es-NI" sz="1800" dirty="0">
                <a:effectLst/>
                <a:ea typeface="Times New Roman" panose="02020603050405020304" pitchFamily="18" charset="0"/>
                <a:cs typeface="Arial" panose="020B0604020202020204" pitchFamily="34" charset="0"/>
              </a:rPr>
              <a:t>, sino del espacio físico en el cual las nuevas empresas cuenten con un </a:t>
            </a:r>
            <a:r>
              <a:rPr lang="es-NI" sz="1800" b="1" dirty="0">
                <a:effectLst/>
                <a:ea typeface="Times New Roman" panose="02020603050405020304" pitchFamily="18" charset="0"/>
                <a:cs typeface="Arial" panose="020B0604020202020204" pitchFamily="34" charset="0"/>
              </a:rPr>
              <a:t>espacio de trabajo y de atención a sus clientes</a:t>
            </a:r>
            <a:r>
              <a:rPr lang="es-NI" sz="1800" dirty="0">
                <a:effectLst/>
                <a:ea typeface="Times New Roman" panose="02020603050405020304" pitchFamily="18" charset="0"/>
                <a:cs typeface="Arial" panose="020B0604020202020204" pitchFamily="34" charset="0"/>
              </a:rPr>
              <a:t>, donde además puedan </a:t>
            </a:r>
            <a:r>
              <a:rPr lang="es-NI" sz="1800" b="1" dirty="0">
                <a:effectLst/>
                <a:ea typeface="Times New Roman" panose="02020603050405020304" pitchFamily="18" charset="0"/>
                <a:cs typeface="Arial" panose="020B0604020202020204" pitchFamily="34" charset="0"/>
              </a:rPr>
              <a:t>recibir capacitaciones y expandir sus redes de negocios</a:t>
            </a:r>
            <a:r>
              <a:rPr lang="es-NI" sz="1800" dirty="0">
                <a:effectLst/>
                <a:ea typeface="Times New Roman" panose="02020603050405020304" pitchFamily="18" charset="0"/>
                <a:cs typeface="Arial" panose="020B0604020202020204" pitchFamily="34" charset="0"/>
              </a:rPr>
              <a:t> con las demás empresas incubadas, con un costo de renta adecuado para una nueva empresa y que a la vez permita el auto sostenimiento de dicho espacio.</a:t>
            </a:r>
            <a:endParaRPr lang="es-MX" sz="1800" dirty="0">
              <a:effectLst/>
              <a:ea typeface="Times New Roman" panose="02020603050405020304" pitchFamily="18" charset="0"/>
              <a:cs typeface="Times New Roman" panose="02020603050405020304" pitchFamily="18" charset="0"/>
            </a:endParaRPr>
          </a:p>
          <a:p>
            <a:pPr algn="just">
              <a:lnSpc>
                <a:spcPct val="110000"/>
              </a:lnSpc>
              <a:spcAft>
                <a:spcPts val="800"/>
              </a:spcAft>
            </a:pPr>
            <a:endParaRPr lang="es-MX"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MX" dirty="0"/>
          </a:p>
        </p:txBody>
      </p:sp>
      <p:sp>
        <p:nvSpPr>
          <p:cNvPr id="15" name="14 CuadroTexto"/>
          <p:cNvSpPr txBox="1"/>
          <p:nvPr/>
        </p:nvSpPr>
        <p:spPr>
          <a:xfrm>
            <a:off x="0" y="44624"/>
            <a:ext cx="6768818" cy="646331"/>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4. </a:t>
            </a:r>
            <a:r>
              <a:rPr lang="es-ES" b="1" dirty="0">
                <a:solidFill>
                  <a:schemeClr val="accent1">
                    <a:lumMod val="75000"/>
                  </a:schemeClr>
                </a:solidFill>
                <a:latin typeface="Gotham Medium" pitchFamily="50" charset="0"/>
                <a:cs typeface="Calibri" panose="020F0502020204030204" pitchFamily="34" charset="0"/>
              </a:rPr>
              <a:t>Comodato de oficinas en el Parque Agroindustrial Delicias a CANACINTRA</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42865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lnSpc>
                <a:spcPct val="110000"/>
              </a:lnSpc>
              <a:spcAft>
                <a:spcPts val="800"/>
              </a:spcAft>
            </a:pPr>
            <a:endParaRPr lang="es-MX"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MX" dirty="0"/>
          </a:p>
        </p:txBody>
      </p:sp>
      <p:sp>
        <p:nvSpPr>
          <p:cNvPr id="15" name="14 CuadroTexto"/>
          <p:cNvSpPr txBox="1"/>
          <p:nvPr/>
        </p:nvSpPr>
        <p:spPr>
          <a:xfrm>
            <a:off x="0" y="44624"/>
            <a:ext cx="6768818" cy="646331"/>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4. </a:t>
            </a:r>
            <a:r>
              <a:rPr lang="es-ES" b="1" dirty="0">
                <a:solidFill>
                  <a:schemeClr val="accent1">
                    <a:lumMod val="75000"/>
                  </a:schemeClr>
                </a:solidFill>
                <a:latin typeface="Gotham Medium" pitchFamily="50" charset="0"/>
                <a:cs typeface="Calibri" panose="020F0502020204030204" pitchFamily="34" charset="0"/>
              </a:rPr>
              <a:t>Comodato de oficinas en el Parque Agroindustrial Delicias a CANACINTRA</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7C2DB21E-9229-426B-B760-32396C7E465B}"/>
              </a:ext>
            </a:extLst>
          </p:cNvPr>
          <p:cNvPicPr>
            <a:picLocks noChangeAspect="1"/>
          </p:cNvPicPr>
          <p:nvPr/>
        </p:nvPicPr>
        <p:blipFill rotWithShape="1">
          <a:blip r:embed="rId2"/>
          <a:srcRect l="34250" t="14983" r="32675" b="8734"/>
          <a:stretch/>
        </p:blipFill>
        <p:spPr>
          <a:xfrm>
            <a:off x="-36512" y="877696"/>
            <a:ext cx="4598552" cy="5962925"/>
          </a:xfrm>
          <a:prstGeom prst="rect">
            <a:avLst/>
          </a:prstGeom>
        </p:spPr>
      </p:pic>
      <p:pic>
        <p:nvPicPr>
          <p:cNvPr id="3" name="Imagen 2">
            <a:extLst>
              <a:ext uri="{FF2B5EF4-FFF2-40B4-BE49-F238E27FC236}">
                <a16:creationId xmlns:a16="http://schemas.microsoft.com/office/drawing/2014/main" id="{A6C291C7-E82F-4065-AC19-F20FD6A0E6D5}"/>
              </a:ext>
            </a:extLst>
          </p:cNvPr>
          <p:cNvPicPr>
            <a:picLocks noChangeAspect="1"/>
          </p:cNvPicPr>
          <p:nvPr/>
        </p:nvPicPr>
        <p:blipFill rotWithShape="1">
          <a:blip r:embed="rId3"/>
          <a:srcRect l="34250" t="16762" r="32675" b="5556"/>
          <a:stretch/>
        </p:blipFill>
        <p:spPr>
          <a:xfrm>
            <a:off x="4606049" y="876468"/>
            <a:ext cx="4515707" cy="5962926"/>
          </a:xfrm>
          <a:prstGeom prst="rect">
            <a:avLst/>
          </a:prstGeom>
        </p:spPr>
      </p:pic>
    </p:spTree>
    <p:extLst>
      <p:ext uri="{BB962C8B-B14F-4D97-AF65-F5344CB8AC3E}">
        <p14:creationId xmlns:p14="http://schemas.microsoft.com/office/powerpoint/2010/main" val="1521041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lnSpc>
                <a:spcPct val="110000"/>
              </a:lnSpc>
              <a:spcAft>
                <a:spcPts val="800"/>
              </a:spcAft>
            </a:pPr>
            <a:endParaRPr lang="es-MX"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MX" dirty="0"/>
          </a:p>
        </p:txBody>
      </p:sp>
      <p:sp>
        <p:nvSpPr>
          <p:cNvPr id="15" name="14 CuadroTexto"/>
          <p:cNvSpPr txBox="1"/>
          <p:nvPr/>
        </p:nvSpPr>
        <p:spPr>
          <a:xfrm>
            <a:off x="0" y="44624"/>
            <a:ext cx="6768818" cy="646331"/>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4. </a:t>
            </a:r>
            <a:r>
              <a:rPr lang="es-ES" b="1" dirty="0">
                <a:solidFill>
                  <a:schemeClr val="accent1">
                    <a:lumMod val="75000"/>
                  </a:schemeClr>
                </a:solidFill>
                <a:latin typeface="Gotham Medium" pitchFamily="50" charset="0"/>
                <a:cs typeface="Calibri" panose="020F0502020204030204" pitchFamily="34" charset="0"/>
              </a:rPr>
              <a:t>Comodato de oficinas en el Parque Agroindustrial Delicias a CANACINTRA</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6547021B-1B13-4BBB-906E-12CAD6935FD3}"/>
              </a:ext>
            </a:extLst>
          </p:cNvPr>
          <p:cNvPicPr>
            <a:picLocks noChangeAspect="1"/>
          </p:cNvPicPr>
          <p:nvPr/>
        </p:nvPicPr>
        <p:blipFill rotWithShape="1">
          <a:blip r:embed="rId2"/>
          <a:srcRect l="37400" t="23765" r="35038" b="41462"/>
          <a:stretch/>
        </p:blipFill>
        <p:spPr>
          <a:xfrm>
            <a:off x="76729" y="966783"/>
            <a:ext cx="3916517" cy="2777984"/>
          </a:xfrm>
          <a:prstGeom prst="rect">
            <a:avLst/>
          </a:prstGeom>
        </p:spPr>
      </p:pic>
      <p:pic>
        <p:nvPicPr>
          <p:cNvPr id="4" name="Imagen 3">
            <a:extLst>
              <a:ext uri="{FF2B5EF4-FFF2-40B4-BE49-F238E27FC236}">
                <a16:creationId xmlns:a16="http://schemas.microsoft.com/office/drawing/2014/main" id="{C51D1B9D-1A9A-474A-B45A-6EBDEDF5F82B}"/>
              </a:ext>
            </a:extLst>
          </p:cNvPr>
          <p:cNvPicPr>
            <a:picLocks noChangeAspect="1"/>
          </p:cNvPicPr>
          <p:nvPr/>
        </p:nvPicPr>
        <p:blipFill rotWithShape="1">
          <a:blip r:embed="rId2"/>
          <a:srcRect l="38188" t="60694" r="35038" b="8358"/>
          <a:stretch/>
        </p:blipFill>
        <p:spPr>
          <a:xfrm>
            <a:off x="96675" y="3744767"/>
            <a:ext cx="4659459" cy="3028003"/>
          </a:xfrm>
          <a:prstGeom prst="rect">
            <a:avLst/>
          </a:prstGeom>
        </p:spPr>
      </p:pic>
      <p:pic>
        <p:nvPicPr>
          <p:cNvPr id="5" name="Imagen 4">
            <a:extLst>
              <a:ext uri="{FF2B5EF4-FFF2-40B4-BE49-F238E27FC236}">
                <a16:creationId xmlns:a16="http://schemas.microsoft.com/office/drawing/2014/main" id="{CA30D366-7272-463E-ACED-3EAE7E34437C}"/>
              </a:ext>
            </a:extLst>
          </p:cNvPr>
          <p:cNvPicPr>
            <a:picLocks noChangeAspect="1"/>
          </p:cNvPicPr>
          <p:nvPr/>
        </p:nvPicPr>
        <p:blipFill rotWithShape="1">
          <a:blip r:embed="rId3"/>
          <a:srcRect l="37400" t="28857" r="35825" b="42863"/>
          <a:stretch/>
        </p:blipFill>
        <p:spPr>
          <a:xfrm>
            <a:off x="4297534" y="930110"/>
            <a:ext cx="4659459" cy="2766977"/>
          </a:xfrm>
          <a:prstGeom prst="rect">
            <a:avLst/>
          </a:prstGeom>
        </p:spPr>
      </p:pic>
      <p:pic>
        <p:nvPicPr>
          <p:cNvPr id="6" name="Imagen 5">
            <a:extLst>
              <a:ext uri="{FF2B5EF4-FFF2-40B4-BE49-F238E27FC236}">
                <a16:creationId xmlns:a16="http://schemas.microsoft.com/office/drawing/2014/main" id="{45E7F6C4-690A-4174-9E92-B7A678CA6385}"/>
              </a:ext>
            </a:extLst>
          </p:cNvPr>
          <p:cNvPicPr>
            <a:picLocks noChangeAspect="1"/>
          </p:cNvPicPr>
          <p:nvPr/>
        </p:nvPicPr>
        <p:blipFill rotWithShape="1">
          <a:blip r:embed="rId3"/>
          <a:srcRect l="37400" t="62094" r="35825" b="9381"/>
          <a:stretch/>
        </p:blipFill>
        <p:spPr>
          <a:xfrm>
            <a:off x="4828834" y="4221088"/>
            <a:ext cx="4207662" cy="2520280"/>
          </a:xfrm>
          <a:prstGeom prst="rect">
            <a:avLst/>
          </a:prstGeom>
        </p:spPr>
      </p:pic>
    </p:spTree>
    <p:extLst>
      <p:ext uri="{BB962C8B-B14F-4D97-AF65-F5344CB8AC3E}">
        <p14:creationId xmlns:p14="http://schemas.microsoft.com/office/powerpoint/2010/main" val="2842727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lnSpc>
                <a:spcPct val="107000"/>
              </a:lnSpc>
              <a:spcAft>
                <a:spcPts val="800"/>
              </a:spcAft>
            </a:pPr>
            <a:endParaRPr lang="es-MX" b="1" dirty="0">
              <a:ea typeface="Times New Roman" panose="02020603050405020304" pitchFamily="18" charset="0"/>
              <a:cs typeface="Arial" panose="020B0604020202020204" pitchFamily="34" charset="0"/>
            </a:endParaRPr>
          </a:p>
          <a:p>
            <a:pPr algn="just">
              <a:lnSpc>
                <a:spcPct val="107000"/>
              </a:lnSpc>
              <a:spcAft>
                <a:spcPts val="800"/>
              </a:spcAft>
            </a:pPr>
            <a:r>
              <a:rPr lang="es-MX" sz="1600" b="1" u="sng" dirty="0">
                <a:effectLst/>
                <a:ea typeface="Calibri" panose="020F0502020204030204" pitchFamily="34" charset="0"/>
                <a:cs typeface="Arial" panose="020B0604020202020204" pitchFamily="34" charset="0"/>
              </a:rPr>
              <a:t>ACUERDO DEL COMITÉ TÉCNICO DEL 6 DE AGOSTO DE 2020:</a:t>
            </a:r>
            <a:endParaRPr lang="es-MX" sz="16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600" i="1" dirty="0">
                <a:effectLst/>
                <a:ea typeface="Calibri" panose="020F0502020204030204" pitchFamily="34" charset="0"/>
                <a:cs typeface="Arial" panose="020B0604020202020204" pitchFamily="34" charset="0"/>
              </a:rPr>
              <a:t>“EL COMITÉ TÉCNICO </a:t>
            </a:r>
            <a:r>
              <a:rPr lang="es-MX" sz="1600" b="1" i="1" dirty="0">
                <a:effectLst/>
                <a:ea typeface="Calibri" panose="020F0502020204030204" pitchFamily="34" charset="0"/>
                <a:cs typeface="Arial" panose="020B0604020202020204" pitchFamily="34" charset="0"/>
              </a:rPr>
              <a:t>AUTORIZA OTORGAR EN COMODATO</a:t>
            </a:r>
            <a:r>
              <a:rPr lang="es-MX" sz="1600" i="1" dirty="0">
                <a:effectLst/>
                <a:ea typeface="Calibri" panose="020F0502020204030204" pitchFamily="34" charset="0"/>
                <a:cs typeface="Arial" panose="020B0604020202020204" pitchFamily="34" charset="0"/>
              </a:rPr>
              <a:t>, LA OFICINA UBICADA EN EL PARQUE AGROINDUSTRIAL DELICIAS, A FAVOR DE LA CÁMARA NACIONAL DE LA INDUSTRIA DE TRANSFORMACIÓN, DELEGACIÓN DELICIAS, </a:t>
            </a:r>
            <a:r>
              <a:rPr lang="es-MX" sz="1600" b="1" i="1" dirty="0">
                <a:effectLst/>
                <a:ea typeface="Calibri" panose="020F0502020204030204" pitchFamily="34" charset="0"/>
                <a:cs typeface="Arial" panose="020B0604020202020204" pitchFamily="34" charset="0"/>
              </a:rPr>
              <a:t>POR UN PLAZO DE TRES AÑOS MODIFICABLE POR ACUERDO ENTRE LAS PARTES</a:t>
            </a:r>
            <a:r>
              <a:rPr lang="es-MX" sz="1600" i="1" dirty="0">
                <a:effectLst/>
                <a:ea typeface="Calibri" panose="020F0502020204030204" pitchFamily="34" charset="0"/>
                <a:cs typeface="Arial" panose="020B0604020202020204" pitchFamily="34" charset="0"/>
              </a:rPr>
              <a:t>, CON EL OBJETO DE QUE SEA DESTINADO PARA ESTABLECER UNA INCUBADORA DE EMPRESAS QUE DÉ SERVICIO A LA REGIÓN CENTRO SUR DEL ESTADO, </a:t>
            </a:r>
            <a:r>
              <a:rPr lang="es-MX" sz="1600" b="1" i="1" dirty="0">
                <a:effectLst/>
                <a:ea typeface="Calibri" panose="020F0502020204030204" pitchFamily="34" charset="0"/>
                <a:cs typeface="Arial" panose="020B0604020202020204" pitchFamily="34" charset="0"/>
              </a:rPr>
              <a:t>EFECTUANDO EL ACONDICIONAMIENTO Y ADECUACIONES NECESARIAS AL MISMO POR PARTE DE LA CÁMARA</a:t>
            </a:r>
            <a:r>
              <a:rPr lang="es-MX" sz="1600" i="1" dirty="0">
                <a:effectLst/>
                <a:ea typeface="Calibri" panose="020F0502020204030204" pitchFamily="34" charset="0"/>
                <a:cs typeface="Arial" panose="020B0604020202020204" pitchFamily="34" charset="0"/>
              </a:rPr>
              <a:t>.”  </a:t>
            </a:r>
            <a:endParaRPr lang="es-MX" sz="16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a:effectLst/>
                <a:ea typeface="Calibri" panose="020F0502020204030204" pitchFamily="34" charset="0"/>
                <a:cs typeface="Arial" panose="020B0604020202020204" pitchFamily="34" charset="0"/>
              </a:rPr>
              <a:t> </a:t>
            </a:r>
            <a:endParaRPr lang="es-MX" sz="16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a:effectLst/>
                <a:ea typeface="Calibri" panose="020F0502020204030204" pitchFamily="34" charset="0"/>
                <a:cs typeface="Arial" panose="020B0604020202020204" pitchFamily="34" charset="0"/>
              </a:rPr>
              <a:t>PUNTO DE ACUERDO AL COMITÉ DEL PATRIMONIO INMOBILIARIO:</a:t>
            </a:r>
            <a:endParaRPr lang="es-MX" sz="16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s-MX" sz="1600" dirty="0">
                <a:effectLst/>
                <a:ea typeface="Calibri" panose="020F0502020204030204" pitchFamily="34" charset="0"/>
                <a:cs typeface="Arial" panose="020B0604020202020204" pitchFamily="34" charset="0"/>
              </a:rPr>
              <a:t>Se somete a consideración del Comité del Patrimonio Inmobiliario la </a:t>
            </a:r>
            <a:r>
              <a:rPr lang="es-MX" sz="1600" b="1" dirty="0">
                <a:effectLst/>
                <a:ea typeface="Calibri" panose="020F0502020204030204" pitchFamily="34" charset="0"/>
                <a:cs typeface="Arial" panose="020B0604020202020204" pitchFamily="34" charset="0"/>
              </a:rPr>
              <a:t>ratificación para otorgar en comodato</a:t>
            </a:r>
            <a:r>
              <a:rPr lang="es-MX" sz="1600" dirty="0">
                <a:effectLst/>
                <a:ea typeface="Calibri" panose="020F0502020204030204" pitchFamily="34" charset="0"/>
                <a:cs typeface="Arial" panose="020B0604020202020204" pitchFamily="34" charset="0"/>
              </a:rPr>
              <a:t>, la oficina ubicada en el Parque Agroindustrial Delicias, a favor de la </a:t>
            </a:r>
            <a:r>
              <a:rPr lang="es-MX" sz="1600" b="1" dirty="0">
                <a:effectLst/>
                <a:ea typeface="Calibri" panose="020F0502020204030204" pitchFamily="34" charset="0"/>
                <a:cs typeface="Arial" panose="020B0604020202020204" pitchFamily="34" charset="0"/>
              </a:rPr>
              <a:t>Cámara Nacional de la Industria de Transformación, Delegación Delicias</a:t>
            </a:r>
            <a:r>
              <a:rPr lang="es-MX" sz="1600" dirty="0">
                <a:effectLst/>
                <a:ea typeface="Calibri" panose="020F0502020204030204" pitchFamily="34" charset="0"/>
                <a:cs typeface="Arial" panose="020B0604020202020204" pitchFamily="34" charset="0"/>
              </a:rPr>
              <a:t>, por un plazo de </a:t>
            </a:r>
            <a:r>
              <a:rPr lang="es-MX" sz="1600" b="1" dirty="0">
                <a:effectLst/>
                <a:ea typeface="Calibri" panose="020F0502020204030204" pitchFamily="34" charset="0"/>
                <a:cs typeface="Arial" panose="020B0604020202020204" pitchFamily="34" charset="0"/>
              </a:rPr>
              <a:t>tres años modificable por acuerdo entre las partes</a:t>
            </a:r>
            <a:r>
              <a:rPr lang="es-MX" sz="1600" dirty="0">
                <a:effectLst/>
                <a:ea typeface="Calibri" panose="020F0502020204030204" pitchFamily="34" charset="0"/>
                <a:cs typeface="Arial" panose="020B0604020202020204" pitchFamily="34" charset="0"/>
              </a:rPr>
              <a:t>, con el objeto de que sea destinado para establecer una incubadora de empresas.</a:t>
            </a:r>
            <a:endParaRPr lang="es-MX" sz="1600" dirty="0">
              <a:effectLst/>
              <a:ea typeface="Calibri" panose="020F0502020204030204" pitchFamily="34" charset="0"/>
              <a:cs typeface="Times New Roman" panose="02020603050405020304" pitchFamily="18" charset="0"/>
            </a:endParaRPr>
          </a:p>
          <a:p>
            <a:pPr algn="just">
              <a:lnSpc>
                <a:spcPct val="110000"/>
              </a:lnSpc>
              <a:spcAft>
                <a:spcPts val="800"/>
              </a:spcAft>
            </a:pPr>
            <a:endParaRPr lang="es-MX" sz="1800" dirty="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s-MX" dirty="0"/>
          </a:p>
        </p:txBody>
      </p:sp>
      <p:sp>
        <p:nvSpPr>
          <p:cNvPr id="15" name="14 CuadroTexto"/>
          <p:cNvSpPr txBox="1"/>
          <p:nvPr/>
        </p:nvSpPr>
        <p:spPr>
          <a:xfrm>
            <a:off x="0" y="44624"/>
            <a:ext cx="6768818" cy="646331"/>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4. </a:t>
            </a:r>
            <a:r>
              <a:rPr lang="es-ES" b="1" dirty="0">
                <a:solidFill>
                  <a:schemeClr val="accent1">
                    <a:lumMod val="75000"/>
                  </a:schemeClr>
                </a:solidFill>
                <a:latin typeface="Gotham Medium" pitchFamily="50" charset="0"/>
                <a:cs typeface="Calibri" panose="020F0502020204030204" pitchFamily="34" charset="0"/>
              </a:rPr>
              <a:t>Comodato de oficinas en el Parque Agroindustrial Delicias a CANACINTRA</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337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dirty="0"/>
              <a:t>La </a:t>
            </a:r>
            <a:r>
              <a:rPr lang="es-MX" b="1" dirty="0"/>
              <a:t>planta de beneficio de minerales “Luis Escudero Chávez</a:t>
            </a:r>
            <a:r>
              <a:rPr lang="es-MX" dirty="0"/>
              <a:t>”, así como la Presa de Jales (espacio destinado para el depósito de aquellos residuos generados en la extracción de los metales de interés) se encontraba en operación desde 1978, dejando de funcionar en 1989.  </a:t>
            </a:r>
          </a:p>
          <a:p>
            <a:pPr algn="just"/>
            <a:r>
              <a:rPr lang="es-MX" dirty="0"/>
              <a:t>Como consecuencia de la publicación de la Ley Minera de 1992 y posterior reforma del 2005, dicha Planta y Presa de Jales integraban, primero el patrimonio de la Comisión de Fomento Minero, posteriormente el patrimonio del Consejo de Recursos Minerales y del Fideicomiso de Fomento Minero, y por último del Servicio Geológico Mexicano.</a:t>
            </a:r>
          </a:p>
          <a:p>
            <a:pPr algn="just"/>
            <a:endParaRPr lang="es-MX" dirty="0"/>
          </a:p>
          <a:p>
            <a:pPr algn="just"/>
            <a:r>
              <a:rPr lang="es-MX" dirty="0"/>
              <a:t>En el año del 2005, la Planta fue otorgada en arrendamiento, a través de licitación pública, por el </a:t>
            </a:r>
            <a:r>
              <a:rPr lang="es-MX" b="1" dirty="0"/>
              <a:t>Servicio Geológico Mexicano </a:t>
            </a:r>
            <a:r>
              <a:rPr lang="es-MX" dirty="0"/>
              <a:t>al Ing. Gustavo Ignacio Durán Guevara, cuyo contrato terminó el 30 de septiembre de 2009.</a:t>
            </a:r>
          </a:p>
          <a:p>
            <a:pPr algn="just"/>
            <a:endParaRPr lang="es-MX" dirty="0"/>
          </a:p>
          <a:p>
            <a:pPr algn="just"/>
            <a:r>
              <a:rPr lang="es-MX" dirty="0"/>
              <a:t>Con fecha </a:t>
            </a:r>
            <a:r>
              <a:rPr lang="es-MX" b="1" dirty="0"/>
              <a:t>26 de abril de 2012</a:t>
            </a:r>
            <a:r>
              <a:rPr lang="es-MX" dirty="0"/>
              <a:t>, obtenidas las autorizaciones correspondientes del Comité Técnico, así como del Comité del Patrimonio Inmobiliario, el Organismo </a:t>
            </a:r>
            <a:r>
              <a:rPr lang="es-MX" b="1" dirty="0"/>
              <a:t>adquiere del Servicio Geológico Mexicano, la Planta y la Presa de Jales</a:t>
            </a:r>
            <a:r>
              <a:rPr lang="es-MX" dirty="0"/>
              <a:t>, la cual se integra de dos parcelas con una superficie de 6-50-93.54 Has y 25-38-93.10 Has, respectivamente, por la cantidad de $ </a:t>
            </a:r>
            <a:r>
              <a:rPr lang="es-MX" b="1" dirty="0"/>
              <a:t>22’871,700.00</a:t>
            </a:r>
            <a:r>
              <a:rPr lang="es-MX" dirty="0"/>
              <a:t> (VEINTIDOS MILLONES OCHOCIENTOS SETENTA Y UN PESOS 700/100 M.N.).</a:t>
            </a:r>
          </a:p>
          <a:p>
            <a:endParaRPr lang="es-MX" dirty="0"/>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75013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dirty="0"/>
              <a:t>Posteriormente, con fecha </a:t>
            </a:r>
            <a:r>
              <a:rPr lang="es-MX" b="1" dirty="0"/>
              <a:t>3 de diciembre de 2016</a:t>
            </a:r>
            <a:r>
              <a:rPr lang="es-MX" dirty="0"/>
              <a:t>, el Organismo </a:t>
            </a:r>
            <a:r>
              <a:rPr lang="es-MX" b="1" dirty="0"/>
              <a:t>vende al Sr. Sergio Medina Ibarra la parcela correspondiente a la Planta Metalúrgica</a:t>
            </a:r>
            <a:r>
              <a:rPr lang="es-MX" dirty="0"/>
              <a:t>, siendo el precio de la operación de </a:t>
            </a:r>
            <a:r>
              <a:rPr lang="es-MX" b="1" dirty="0"/>
              <a:t>$ 18’810,587.72 </a:t>
            </a:r>
            <a:r>
              <a:rPr lang="es-MX" dirty="0"/>
              <a:t>(DIECIOCHO MILLONES OCHOCIENTOS DIEZ MIL QUINIENTOS OCHENTA Y SIETE PESOS 72/100), y el Ing. García Durán, quien era el titular de la Manifestación de Impacto Ambiental de la Planta y la Presa de Jales, realiza el cambio de titularidad al Sr. Sergio Medina Ibarra.</a:t>
            </a:r>
          </a:p>
          <a:p>
            <a:pPr algn="just"/>
            <a:endParaRPr lang="es-MX" dirty="0"/>
          </a:p>
          <a:p>
            <a:pPr algn="just"/>
            <a:r>
              <a:rPr lang="es-MX" dirty="0"/>
              <a:t>Aunado a lo anterior, el Organismo celebró un </a:t>
            </a:r>
            <a:r>
              <a:rPr lang="es-MX" b="1" dirty="0"/>
              <a:t>Contrato de Arrendamiento con el Sr. Sergio Medina Ibarra</a:t>
            </a:r>
            <a:r>
              <a:rPr lang="es-MX" dirty="0"/>
              <a:t>, cuyo objeto era arrendar sólo </a:t>
            </a:r>
            <a:r>
              <a:rPr lang="es-MX" b="1" dirty="0"/>
              <a:t>3 Has de la Presa de Jales </a:t>
            </a:r>
            <a:r>
              <a:rPr lang="es-MX" dirty="0"/>
              <a:t>para depositar los jales provenientes de la Planta, contrato que </a:t>
            </a:r>
            <a:r>
              <a:rPr lang="es-MX" b="1" dirty="0"/>
              <a:t>terminó su vigencia el 30 de septiembre de 2019. </a:t>
            </a:r>
          </a:p>
          <a:p>
            <a:pPr algn="just"/>
            <a:endParaRPr lang="es-MX" dirty="0"/>
          </a:p>
          <a:p>
            <a:pPr algn="just"/>
            <a:r>
              <a:rPr lang="es-MX" dirty="0"/>
              <a:t>Cabe mencionar que, se tiene celebrado y </a:t>
            </a:r>
            <a:r>
              <a:rPr lang="es-MX" b="1" dirty="0"/>
              <a:t>vigente un Contrato de Exploración y Estudio de Factibilidad </a:t>
            </a:r>
            <a:r>
              <a:rPr lang="es-MX" dirty="0"/>
              <a:t>con opción a procesamiento de jales con la persona moral “</a:t>
            </a:r>
            <a:r>
              <a:rPr lang="es-MX" b="1" dirty="0"/>
              <a:t>Grupo </a:t>
            </a:r>
            <a:r>
              <a:rPr lang="es-MX" b="1" dirty="0" err="1"/>
              <a:t>Coanzamex</a:t>
            </a:r>
            <a:r>
              <a:rPr lang="es-MX" dirty="0"/>
              <a:t>, S.A. de C.V.”, con el objeto de llevar a cabo la exploración y estudio de factibilidad, estudio que ya se llevó a cabo y a la fecha han manifestado que no es su intención llevar a cabo el procesamiento de los jales.</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20295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 name="Imagen 1">
            <a:extLst>
              <a:ext uri="{FF2B5EF4-FFF2-40B4-BE49-F238E27FC236}">
                <a16:creationId xmlns:a16="http://schemas.microsoft.com/office/drawing/2014/main" id="{AD5A1633-34CD-44EA-A188-76471F0AFF60}"/>
              </a:ext>
            </a:extLst>
          </p:cNvPr>
          <p:cNvPicPr>
            <a:picLocks noChangeAspect="1"/>
          </p:cNvPicPr>
          <p:nvPr/>
        </p:nvPicPr>
        <p:blipFill rotWithShape="1">
          <a:blip r:embed="rId2"/>
          <a:srcRect l="25588" t="16384" r="8263" b="7469"/>
          <a:stretch/>
        </p:blipFill>
        <p:spPr>
          <a:xfrm>
            <a:off x="-17106" y="908934"/>
            <a:ext cx="9163956" cy="5930945"/>
          </a:xfrm>
          <a:prstGeom prst="rect">
            <a:avLst/>
          </a:prstGeom>
        </p:spPr>
      </p:pic>
    </p:spTree>
    <p:extLst>
      <p:ext uri="{BB962C8B-B14F-4D97-AF65-F5344CB8AC3E}">
        <p14:creationId xmlns:p14="http://schemas.microsoft.com/office/powerpoint/2010/main" val="157936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r>
              <a:rPr lang="es-MX" b="1" dirty="0"/>
              <a:t>SITUACIÓN ACTUAL:</a:t>
            </a:r>
            <a:endParaRPr lang="es-MX" dirty="0"/>
          </a:p>
          <a:p>
            <a:pPr algn="just"/>
            <a:r>
              <a:rPr lang="es-MX" dirty="0"/>
              <a:t>Con fecha </a:t>
            </a:r>
            <a:r>
              <a:rPr lang="es-MX" b="1" dirty="0"/>
              <a:t>11 de julio de 2019 se le notifica al Sr. Sergio Medina Ibarra la terminación del contrato de arrendamiento</a:t>
            </a:r>
            <a:r>
              <a:rPr lang="es-MX" dirty="0"/>
              <a:t>, a lo que, mediante escrito de fecha </a:t>
            </a:r>
            <a:r>
              <a:rPr lang="es-MX" b="1" dirty="0"/>
              <a:t>03 de octubre de 2019, manifestó su interés de ejercitar la “opción de compra” </a:t>
            </a:r>
            <a:r>
              <a:rPr lang="es-MX" dirty="0"/>
              <a:t>respecto de dicha presa de Jales.</a:t>
            </a:r>
          </a:p>
          <a:p>
            <a:pPr algn="just"/>
            <a:endParaRPr lang="es-MX" dirty="0"/>
          </a:p>
          <a:p>
            <a:pPr algn="just"/>
            <a:r>
              <a:rPr lang="es-MX" dirty="0"/>
              <a:t>De la misma manera, se recibió con fecha </a:t>
            </a:r>
            <a:r>
              <a:rPr lang="es-MX" b="1" dirty="0"/>
              <a:t>6 de noviembre de 2019, de la moral denominada “Transformaciones y Servicios Metalúrgicos, S.A. de C.V.”</a:t>
            </a:r>
            <a:r>
              <a:rPr lang="es-MX" dirty="0"/>
              <a:t>, representada por el Lic. Francisco Silveyra Arias, </a:t>
            </a:r>
            <a:r>
              <a:rPr lang="es-MX" b="1" dirty="0"/>
              <a:t>solicitud para estar en posibilidades de verter los jales </a:t>
            </a:r>
            <a:r>
              <a:rPr lang="es-MX" dirty="0"/>
              <a:t>en la Presa propiedad del Organismo, la empresa dentro de su objeto, desarrollan el beneficio de minerales metálicos, en una planta de beneficio contigua a la Presa de Jales propiedad del Organismo, pero que debido a la operación, su propia presa de jales está llegando a su capacidad máxima y es necesario disponer de dichos jales en otro espacio ante el riesgo de tener que suspender la operación en un corto plazo.</a:t>
            </a:r>
          </a:p>
          <a:p>
            <a:pPr algn="just"/>
            <a:endParaRPr lang="es-MX" dirty="0"/>
          </a:p>
          <a:p>
            <a:pPr algn="just"/>
            <a:r>
              <a:rPr lang="es-MX" dirty="0"/>
              <a:t>Derivado de la situación actual de la presa de jales, y con el objeto de conocer la situación en la cual se encuentra, se realizó en el mes de </a:t>
            </a:r>
            <a:r>
              <a:rPr lang="es-MX" b="1" dirty="0"/>
              <a:t>febrero del presente año</a:t>
            </a:r>
            <a:r>
              <a:rPr lang="es-MX" dirty="0"/>
              <a:t>, una caracterización y </a:t>
            </a:r>
            <a:r>
              <a:rPr lang="es-MX" b="1" dirty="0"/>
              <a:t>peritaje ambiental </a:t>
            </a:r>
            <a:r>
              <a:rPr lang="es-MX" dirty="0"/>
              <a:t>a cargo de “</a:t>
            </a:r>
            <a:r>
              <a:rPr lang="es-MX" b="1" dirty="0"/>
              <a:t>Consultores Interdisciplinarios en Medio Ambiente, S.C</a:t>
            </a:r>
            <a:r>
              <a:rPr lang="es-MX" dirty="0"/>
              <a:t>.”, el cual concluye lo siguiente:</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22104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r>
              <a:rPr lang="es-MX" sz="1700" b="1" dirty="0"/>
              <a:t>1.-</a:t>
            </a:r>
            <a:r>
              <a:rPr lang="es-MX" sz="1700" dirty="0"/>
              <a:t> La Manifestación de Impacto Ambiental contempla una superficie de 18.4845 Has de Presa de Jales, siendo que son 26.9 Has, quedando sin regularización o permiso 8.4 Has. de la Presa de Jales, además no se establecen las coordenadas precisas de la superficie y en específico de la presa de jales, por lo que </a:t>
            </a:r>
            <a:r>
              <a:rPr lang="es-MX" sz="1700" b="1" dirty="0"/>
              <a:t>no se tiene conocimiento de los límites autorizados</a:t>
            </a:r>
            <a:r>
              <a:rPr lang="es-MX" sz="1700" dirty="0"/>
              <a:t>.</a:t>
            </a:r>
          </a:p>
          <a:p>
            <a:pPr algn="just"/>
            <a:endParaRPr lang="es-MX" sz="1700" dirty="0"/>
          </a:p>
          <a:p>
            <a:pPr algn="just"/>
            <a:r>
              <a:rPr lang="es-MX" sz="1700" b="1" dirty="0"/>
              <a:t>2.- Probable generadora de drenaje ácido en la superficie arrendada de las 3 Has</a:t>
            </a:r>
            <a:r>
              <a:rPr lang="es-MX" sz="1700" dirty="0"/>
              <a:t>. (consecuencia de la oxidación de algunos sulfuros minerales en contacto con el oxígeno del aire y del agua), existiendo la posibilidad de estarse filtrando a los mantos freáticos o bien ser transportado por el agua superficial, sin tener medidas de prevención, mitigación o eliminación para que se genere el drenaje ácido.</a:t>
            </a:r>
          </a:p>
          <a:p>
            <a:pPr algn="just"/>
            <a:endParaRPr lang="es-MX" sz="1700" dirty="0"/>
          </a:p>
          <a:p>
            <a:pPr algn="just"/>
            <a:r>
              <a:rPr lang="es-MX" sz="1700" b="1" dirty="0"/>
              <a:t>4.-</a:t>
            </a:r>
            <a:r>
              <a:rPr lang="es-MX" sz="1700" dirty="0"/>
              <a:t> </a:t>
            </a:r>
            <a:r>
              <a:rPr lang="es-MX" sz="1700" b="1" dirty="0"/>
              <a:t>No se cuenta con geomembrana </a:t>
            </a:r>
            <a:r>
              <a:rPr lang="es-MX" sz="1700" dirty="0"/>
              <a:t>o “</a:t>
            </a:r>
            <a:r>
              <a:rPr lang="es-MX" sz="1700" dirty="0" err="1"/>
              <a:t>liner</a:t>
            </a:r>
            <a:r>
              <a:rPr lang="es-MX" sz="1700" dirty="0"/>
              <a:t>” que evite la filtración de los lixiviados de la presa de jales al subsuelo.</a:t>
            </a:r>
          </a:p>
          <a:p>
            <a:pPr algn="just"/>
            <a:endParaRPr lang="es-MX" sz="1700" dirty="0"/>
          </a:p>
          <a:p>
            <a:pPr algn="just"/>
            <a:r>
              <a:rPr lang="es-MX" sz="1700" b="1" dirty="0"/>
              <a:t>5.-</a:t>
            </a:r>
            <a:r>
              <a:rPr lang="es-MX" sz="1700" dirty="0"/>
              <a:t> </a:t>
            </a:r>
            <a:r>
              <a:rPr lang="es-MX" sz="1700" b="1" dirty="0"/>
              <a:t>No se han realizado análisis del agua </a:t>
            </a:r>
            <a:r>
              <a:rPr lang="es-MX" sz="1700" dirty="0"/>
              <a:t>para determinar si existe algún tipo de contaminación.</a:t>
            </a:r>
          </a:p>
          <a:p>
            <a:pPr algn="just"/>
            <a:endParaRPr lang="es-MX" sz="1700" dirty="0"/>
          </a:p>
          <a:p>
            <a:pPr algn="just"/>
            <a:r>
              <a:rPr lang="es-MX" sz="1700" b="1" dirty="0"/>
              <a:t>6.- Omisión de estudios ambientales requeridos por la normatividad </a:t>
            </a:r>
            <a:r>
              <a:rPr lang="es-MX" sz="1700" dirty="0"/>
              <a:t>ambiental municipal, estatal y federal:</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34090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5"/>
          <p:cNvSpPr>
            <a:spLocks noChangeArrowheads="1"/>
          </p:cNvSpPr>
          <p:nvPr/>
        </p:nvSpPr>
        <p:spPr bwMode="auto">
          <a:xfrm>
            <a:off x="161764" y="836712"/>
            <a:ext cx="8820472" cy="5184576"/>
          </a:xfrm>
          <a:prstGeom prst="rect">
            <a:avLst/>
          </a:prstGeom>
          <a:noFill/>
          <a:ln w="9525">
            <a:noFill/>
            <a:miter lim="800000"/>
            <a:headEnd/>
            <a:tailEnd/>
          </a:ln>
          <a:effectLst/>
        </p:spPr>
        <p:txBody>
          <a:bodyPr/>
          <a:lstStyle/>
          <a:p>
            <a:pPr algn="just"/>
            <a:endParaRPr lang="es-MX" dirty="0"/>
          </a:p>
          <a:p>
            <a:pPr algn="just"/>
            <a:r>
              <a:rPr lang="es-MX" sz="1700" b="1" dirty="0"/>
              <a:t>-Uso de suelo vigente</a:t>
            </a:r>
            <a:endParaRPr lang="es-MX" sz="1700" dirty="0"/>
          </a:p>
          <a:p>
            <a:pPr algn="just"/>
            <a:r>
              <a:rPr lang="es-MX" sz="1700" b="1" dirty="0"/>
              <a:t>-Constancia de zonificación</a:t>
            </a:r>
            <a:endParaRPr lang="es-MX" sz="1700" dirty="0"/>
          </a:p>
          <a:p>
            <a:pPr algn="just"/>
            <a:r>
              <a:rPr lang="es-MX" sz="1700" b="1" dirty="0"/>
              <a:t>-Licencia de buen funcionamiento</a:t>
            </a:r>
            <a:endParaRPr lang="es-MX" sz="1700" dirty="0"/>
          </a:p>
          <a:p>
            <a:pPr algn="just"/>
            <a:r>
              <a:rPr lang="es-MX" sz="1700" b="1" dirty="0"/>
              <a:t>-Registro de generadores de residuos de manejo especial</a:t>
            </a:r>
            <a:endParaRPr lang="es-MX" sz="1700" dirty="0"/>
          </a:p>
          <a:p>
            <a:pPr algn="just"/>
            <a:r>
              <a:rPr lang="es-MX" sz="1700" b="1" dirty="0"/>
              <a:t>-Plan de manejo de residuos de manejo especial</a:t>
            </a:r>
            <a:endParaRPr lang="es-MX" sz="1700" dirty="0"/>
          </a:p>
          <a:p>
            <a:pPr algn="just"/>
            <a:r>
              <a:rPr lang="es-MX" sz="1700" b="1" dirty="0"/>
              <a:t>-Programa Interno de protección civil</a:t>
            </a:r>
            <a:endParaRPr lang="es-MX" sz="1700" dirty="0"/>
          </a:p>
          <a:p>
            <a:pPr algn="just"/>
            <a:r>
              <a:rPr lang="es-MX" sz="1700" b="1" dirty="0"/>
              <a:t>-Programa de prevención de accidentes</a:t>
            </a:r>
            <a:endParaRPr lang="es-MX" sz="1700" dirty="0"/>
          </a:p>
          <a:p>
            <a:pPr algn="just"/>
            <a:r>
              <a:rPr lang="es-MX" sz="1700" b="1" dirty="0"/>
              <a:t>-Seguro de riesgo ambiental</a:t>
            </a:r>
            <a:endParaRPr lang="es-MX" sz="1700" dirty="0"/>
          </a:p>
          <a:p>
            <a:pPr algn="just"/>
            <a:r>
              <a:rPr lang="es-MX" sz="1700" b="1" dirty="0"/>
              <a:t>-Registro de Generadores de residuos peligrosos y plan de manejo de residuos peligrosos</a:t>
            </a:r>
            <a:endParaRPr lang="es-MX" sz="1700" dirty="0"/>
          </a:p>
          <a:p>
            <a:pPr algn="just"/>
            <a:r>
              <a:rPr lang="es-MX" sz="1700" b="1" dirty="0"/>
              <a:t>-Cédula de Operación Anual</a:t>
            </a:r>
            <a:endParaRPr lang="es-MX" sz="1700" dirty="0"/>
          </a:p>
          <a:p>
            <a:pPr algn="just"/>
            <a:r>
              <a:rPr lang="es-MX" sz="1700" b="1" dirty="0"/>
              <a:t>-Licencia Ambiental Única</a:t>
            </a:r>
            <a:endParaRPr lang="es-MX" sz="1700" dirty="0"/>
          </a:p>
          <a:p>
            <a:pPr algn="just"/>
            <a:r>
              <a:rPr lang="es-MX" sz="1700" b="1" dirty="0"/>
              <a:t>-Plan de manejo de residuos mineros</a:t>
            </a:r>
          </a:p>
          <a:p>
            <a:pPr algn="just"/>
            <a:endParaRPr lang="es-MX" sz="1700" dirty="0"/>
          </a:p>
          <a:p>
            <a:pPr algn="just"/>
            <a:r>
              <a:rPr lang="es-MX" sz="1700" b="1" dirty="0"/>
              <a:t>7.- Omisión de entregar información </a:t>
            </a:r>
            <a:r>
              <a:rPr lang="es-MX" sz="1700" dirty="0"/>
              <a:t>derivado de las inspecciones realizadas por CONAGUA y PROFEPA.</a:t>
            </a:r>
          </a:p>
          <a:p>
            <a:pPr algn="just"/>
            <a:endParaRPr lang="es-MX" sz="1700" dirty="0"/>
          </a:p>
          <a:p>
            <a:pPr algn="just"/>
            <a:r>
              <a:rPr lang="es-MX" sz="1700" b="1" dirty="0"/>
              <a:t>8.- Falta de cumplimiento </a:t>
            </a:r>
            <a:r>
              <a:rPr lang="es-MX" sz="1700" dirty="0"/>
              <a:t>en las condicionantes y términos de la </a:t>
            </a:r>
            <a:r>
              <a:rPr lang="es-MX" sz="1700" b="1" dirty="0"/>
              <a:t>Manifestación de Impacto Ambiental</a:t>
            </a:r>
            <a:r>
              <a:rPr lang="es-MX" sz="1700" dirty="0"/>
              <a:t>, pudiendo ocasionar </a:t>
            </a:r>
            <a:r>
              <a:rPr lang="es-MX" sz="1700" b="1" dirty="0"/>
              <a:t>sanciones o multas </a:t>
            </a:r>
            <a:r>
              <a:rPr lang="es-MX" sz="1700" dirty="0"/>
              <a:t>y probable clausura parcial, temporal o permanente.</a:t>
            </a:r>
          </a:p>
          <a:p>
            <a:pPr algn="just"/>
            <a:endParaRPr lang="es-MX" dirty="0"/>
          </a:p>
        </p:txBody>
      </p:sp>
      <p:sp>
        <p:nvSpPr>
          <p:cNvPr id="15" name="14 CuadroTexto"/>
          <p:cNvSpPr txBox="1"/>
          <p:nvPr/>
        </p:nvSpPr>
        <p:spPr>
          <a:xfrm>
            <a:off x="0" y="44624"/>
            <a:ext cx="6768818" cy="369332"/>
          </a:xfrm>
          <a:prstGeom prst="rect">
            <a:avLst/>
          </a:prstGeom>
          <a:noFill/>
        </p:spPr>
        <p:txBody>
          <a:bodyPr wrap="square" rtlCol="0">
            <a:spAutoFit/>
          </a:bodyPr>
          <a:lstStyle/>
          <a:p>
            <a:r>
              <a:rPr lang="es-MX" b="1" dirty="0">
                <a:solidFill>
                  <a:schemeClr val="accent1">
                    <a:lumMod val="75000"/>
                  </a:schemeClr>
                </a:solidFill>
                <a:latin typeface="Gotham Medium" pitchFamily="50" charset="0"/>
                <a:cs typeface="Calibri" panose="020F0502020204030204" pitchFamily="34" charset="0"/>
              </a:rPr>
              <a:t>1. </a:t>
            </a:r>
            <a:r>
              <a:rPr lang="es-ES" b="1" dirty="0">
                <a:solidFill>
                  <a:schemeClr val="accent1">
                    <a:lumMod val="75000"/>
                  </a:schemeClr>
                </a:solidFill>
                <a:latin typeface="Gotham Medium" pitchFamily="50" charset="0"/>
                <a:cs typeface="Calibri" panose="020F0502020204030204" pitchFamily="34" charset="0"/>
              </a:rPr>
              <a:t>Venta de la presa de jales del Municipio de Hidalgo del Parral</a:t>
            </a:r>
            <a:endParaRPr lang="es-MX" b="1" dirty="0">
              <a:solidFill>
                <a:schemeClr val="accent1">
                  <a:lumMod val="75000"/>
                </a:schemeClr>
              </a:solidFill>
              <a:latin typeface="Gotham Medium" pitchFamily="50" charset="0"/>
              <a:cs typeface="Calibri" panose="020F0502020204030204" pitchFamily="34" charset="0"/>
            </a:endParaRPr>
          </a:p>
        </p:txBody>
      </p:sp>
      <p:sp>
        <p:nvSpPr>
          <p:cNvPr id="8" name="9 Rectángulo">
            <a:extLst>
              <a:ext uri="{FF2B5EF4-FFF2-40B4-BE49-F238E27FC236}">
                <a16:creationId xmlns:a16="http://schemas.microsoft.com/office/drawing/2014/main" id="{B7788E99-DA48-4653-BF02-AB94186BA98B}"/>
              </a:ext>
            </a:extLst>
          </p:cNvPr>
          <p:cNvSpPr/>
          <p:nvPr/>
        </p:nvSpPr>
        <p:spPr>
          <a:xfrm>
            <a:off x="0" y="836712"/>
            <a:ext cx="8820472" cy="45719"/>
          </a:xfrm>
          <a:prstGeom prst="rect">
            <a:avLst/>
          </a:prstGeom>
          <a:solidFill>
            <a:schemeClr val="bg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141247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7103</TotalTime>
  <Words>4262</Words>
  <Application>Microsoft Office PowerPoint</Application>
  <PresentationFormat>Presentación en pantalla (4:3)</PresentationFormat>
  <Paragraphs>177</Paragraphs>
  <Slides>34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Arial</vt:lpstr>
      <vt:lpstr>Calibri</vt:lpstr>
      <vt:lpstr>Gotham Bold</vt:lpstr>
      <vt:lpstr>Gotham Medium</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javier.marrufo</dc:creator>
  <cp:lastModifiedBy>Javier Marrufo</cp:lastModifiedBy>
  <cp:revision>840</cp:revision>
  <cp:lastPrinted>2018-09-13T21:58:56Z</cp:lastPrinted>
  <dcterms:created xsi:type="dcterms:W3CDTF">2016-12-12T21:31:56Z</dcterms:created>
  <dcterms:modified xsi:type="dcterms:W3CDTF">2020-10-21T22:12:07Z</dcterms:modified>
</cp:coreProperties>
</file>